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570" r:id="rId4"/>
    <p:sldId id="464" r:id="rId5"/>
    <p:sldId id="715" r:id="rId6"/>
    <p:sldId id="771" r:id="rId7"/>
    <p:sldId id="572" r:id="rId8"/>
    <p:sldId id="671" r:id="rId9"/>
    <p:sldId id="716" r:id="rId10"/>
    <p:sldId id="717" r:id="rId11"/>
    <p:sldId id="718" r:id="rId12"/>
    <p:sldId id="258" r:id="rId13"/>
    <p:sldId id="260" r:id="rId14"/>
    <p:sldId id="719" r:id="rId15"/>
    <p:sldId id="720" r:id="rId16"/>
    <p:sldId id="721" r:id="rId17"/>
    <p:sldId id="590" r:id="rId18"/>
    <p:sldId id="642" r:id="rId19"/>
    <p:sldId id="725" r:id="rId20"/>
    <p:sldId id="726" r:id="rId21"/>
    <p:sldId id="727" r:id="rId22"/>
    <p:sldId id="728" r:id="rId23"/>
    <p:sldId id="729" r:id="rId24"/>
    <p:sldId id="730" r:id="rId25"/>
    <p:sldId id="731" r:id="rId26"/>
    <p:sldId id="732" r:id="rId27"/>
    <p:sldId id="733" r:id="rId28"/>
    <p:sldId id="734" r:id="rId29"/>
    <p:sldId id="735" r:id="rId30"/>
    <p:sldId id="736" r:id="rId31"/>
    <p:sldId id="737" r:id="rId32"/>
    <p:sldId id="738" r:id="rId33"/>
    <p:sldId id="739" r:id="rId34"/>
    <p:sldId id="740" r:id="rId35"/>
    <p:sldId id="741" r:id="rId36"/>
    <p:sldId id="742" r:id="rId37"/>
    <p:sldId id="743" r:id="rId38"/>
    <p:sldId id="744" r:id="rId39"/>
    <p:sldId id="745" r:id="rId40"/>
    <p:sldId id="746" r:id="rId41"/>
    <p:sldId id="747" r:id="rId42"/>
    <p:sldId id="748" r:id="rId43"/>
    <p:sldId id="749" r:id="rId44"/>
    <p:sldId id="750" r:id="rId45"/>
    <p:sldId id="751" r:id="rId46"/>
    <p:sldId id="752" r:id="rId47"/>
    <p:sldId id="753" r:id="rId48"/>
    <p:sldId id="754" r:id="rId49"/>
    <p:sldId id="755" r:id="rId50"/>
    <p:sldId id="756" r:id="rId51"/>
    <p:sldId id="772" r:id="rId52"/>
    <p:sldId id="758" r:id="rId53"/>
    <p:sldId id="759" r:id="rId54"/>
    <p:sldId id="760" r:id="rId55"/>
    <p:sldId id="761" r:id="rId56"/>
    <p:sldId id="762" r:id="rId57"/>
    <p:sldId id="763" r:id="rId58"/>
    <p:sldId id="713" r:id="rId59"/>
    <p:sldId id="764" r:id="rId60"/>
    <p:sldId id="765" r:id="rId61"/>
    <p:sldId id="688" r:id="rId62"/>
    <p:sldId id="766" r:id="rId63"/>
    <p:sldId id="767" r:id="rId64"/>
    <p:sldId id="768" r:id="rId65"/>
    <p:sldId id="769" r:id="rId66"/>
    <p:sldId id="770" r:id="rId67"/>
    <p:sldId id="377" r:id="rId68"/>
    <p:sldId id="376" r:id="rId69"/>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E6E6E6"/>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4" autoAdjust="0"/>
    <p:restoredTop sz="94660"/>
  </p:normalViewPr>
  <p:slideViewPr>
    <p:cSldViewPr snapToGrid="0">
      <p:cViewPr varScale="1">
        <p:scale>
          <a:sx n="85" d="100"/>
          <a:sy n="85" d="100"/>
        </p:scale>
        <p:origin x="326" y="53"/>
      </p:cViewPr>
      <p:guideLst/>
    </p:cSldViewPr>
  </p:slideViewPr>
  <p:notesTextViewPr>
    <p:cViewPr>
      <p:scale>
        <a:sx n="1" d="1"/>
        <a:sy n="1" d="1"/>
      </p:scale>
      <p:origin x="0" y="0"/>
    </p:cViewPr>
  </p:notesTextViewPr>
  <p:sorterViewPr>
    <p:cViewPr>
      <p:scale>
        <a:sx n="100" d="100"/>
        <a:sy n="100" d="100"/>
      </p:scale>
      <p:origin x="0" y="-42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87ED9B-4F77-47FF-A47B-36A8EB3298E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1D62C3B3-61D3-4A7B-A106-67C823B81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89F9A300-71CB-44AB-B5CB-BA2867AB936C}"/>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5" name="頁尾版面配置區 4">
            <a:extLst>
              <a:ext uri="{FF2B5EF4-FFF2-40B4-BE49-F238E27FC236}">
                <a16:creationId xmlns:a16="http://schemas.microsoft.com/office/drawing/2014/main" id="{1A015E97-3E98-4889-B30C-F8E83771DA9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32DAC9E-9358-4EF7-9EF1-7AD7D5E23075}"/>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64965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2F819B-46C6-4562-9EF1-865995D3EBB8}"/>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F1FAEFCD-2A12-4FE6-986C-3A78AE53609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C4C2434C-20D5-4951-8B67-B91848D544EE}"/>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5" name="頁尾版面配置區 4">
            <a:extLst>
              <a:ext uri="{FF2B5EF4-FFF2-40B4-BE49-F238E27FC236}">
                <a16:creationId xmlns:a16="http://schemas.microsoft.com/office/drawing/2014/main" id="{382E049B-94FF-48AC-991D-4FBFE348DA19}"/>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2E81A52-FA6A-413C-841E-223DA873D0A5}"/>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44468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C0AF28C-EFAD-4581-95BE-D611C538F22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CC129855-07D1-42E9-959C-1F9CC1E6E96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1826E99-4465-4B5D-8275-E2A92F4240A0}"/>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5" name="頁尾版面配置區 4">
            <a:extLst>
              <a:ext uri="{FF2B5EF4-FFF2-40B4-BE49-F238E27FC236}">
                <a16:creationId xmlns:a16="http://schemas.microsoft.com/office/drawing/2014/main" id="{400C57D1-31FE-4EBD-856E-BFB82E43C6A7}"/>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A0AEA87-D91B-4DD9-8C82-A24256FA39F1}"/>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9783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94776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025563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0560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7578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26/5/2022</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63112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26/5/2022</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23406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26/5/2022</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90704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19394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45DC8-1FA2-4E60-8BED-FCF2671348DC}"/>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0C9696D-11AD-4F31-B296-2F7BD13E097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D4EB536-DF2D-4E00-A32D-0D228EAECDDC}"/>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5" name="頁尾版面配置區 4">
            <a:extLst>
              <a:ext uri="{FF2B5EF4-FFF2-40B4-BE49-F238E27FC236}">
                <a16:creationId xmlns:a16="http://schemas.microsoft.com/office/drawing/2014/main" id="{D28590BF-3F34-44CE-B055-FF3FB32BB17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43861AA8-0F77-4AE4-87C7-EE565006E52C}"/>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14444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13858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172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313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193FAF-2D4D-4B68-B659-9111FE1C2C9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E6517907-077D-4BF2-9CD4-A3B0609CD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B3596B7-313F-4E68-8AE3-F4D2E6C9F9E3}"/>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5" name="頁尾版面配置區 4">
            <a:extLst>
              <a:ext uri="{FF2B5EF4-FFF2-40B4-BE49-F238E27FC236}">
                <a16:creationId xmlns:a16="http://schemas.microsoft.com/office/drawing/2014/main" id="{F386B5EE-E93A-481B-8D37-2941C8F75E4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81881A8-8EF7-49BC-A53F-3DADB62C42B0}"/>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35900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D40B37-5F06-4F94-B9B2-B2CA6492B4CC}"/>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5AFC6958-160A-4946-B7FB-69C6856BF3F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2559DABB-5A77-4037-BBBB-6B06591C72C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D8C443EF-E377-4A62-8664-4363C58CCBEA}"/>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6" name="頁尾版面配置區 5">
            <a:extLst>
              <a:ext uri="{FF2B5EF4-FFF2-40B4-BE49-F238E27FC236}">
                <a16:creationId xmlns:a16="http://schemas.microsoft.com/office/drawing/2014/main" id="{E9FD118A-071F-4A12-97CD-416F1A3A8D4A}"/>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C4D562E8-CEFD-4505-86B6-CDC7F0E2AC45}"/>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76262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85E080-86EB-4EE5-B42D-04A27C96A234}"/>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EB3201F8-1E61-4933-B8B3-B8324C09A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29455867-3F7E-4207-9FFF-11E72421FD7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9DC1556A-0AA1-4773-A537-2CC89A182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EA4A58C-35FC-4ADD-9E28-FB90BCA055D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CA5EB3EB-F083-487D-932E-E86F55976AF0}"/>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8" name="頁尾版面配置區 7">
            <a:extLst>
              <a:ext uri="{FF2B5EF4-FFF2-40B4-BE49-F238E27FC236}">
                <a16:creationId xmlns:a16="http://schemas.microsoft.com/office/drawing/2014/main" id="{058827B0-E6D8-499E-99B2-8E2E20332DCA}"/>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EA702BA5-9C93-4002-8443-B4A0F8FBCCAA}"/>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78786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BC5EF4-8B28-4540-97EC-1025D1B8E998}"/>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8B70364F-45F6-4017-8977-82A5A447D223}"/>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4" name="頁尾版面配置區 3">
            <a:extLst>
              <a:ext uri="{FF2B5EF4-FFF2-40B4-BE49-F238E27FC236}">
                <a16:creationId xmlns:a16="http://schemas.microsoft.com/office/drawing/2014/main" id="{7D13F763-2C38-49B7-8D11-39A5F5B4E2B6}"/>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5082B4AE-4823-4D41-BAD5-5DE3E969B57B}"/>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98100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4773EB3-9F5B-4D44-95FC-A29504B0B285}"/>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3" name="頁尾版面配置區 2">
            <a:extLst>
              <a:ext uri="{FF2B5EF4-FFF2-40B4-BE49-F238E27FC236}">
                <a16:creationId xmlns:a16="http://schemas.microsoft.com/office/drawing/2014/main" id="{3363B60F-2799-49DB-AD1B-FA5D1B61BD1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97CDEC31-67C5-4585-8C85-8F4A42EF2892}"/>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116937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52C21E-93B9-40D9-BB2A-7C92B4060A4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B151ED45-DFBA-4F81-8298-1C1E2D056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E52F9359-1A2F-4429-A382-A77003DBC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7C7131E-CA49-4602-9EA7-A3F801686054}"/>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6" name="頁尾版面配置區 5">
            <a:extLst>
              <a:ext uri="{FF2B5EF4-FFF2-40B4-BE49-F238E27FC236}">
                <a16:creationId xmlns:a16="http://schemas.microsoft.com/office/drawing/2014/main" id="{2D2BE3FF-B3B7-47FE-A088-AB45E7AD8AC9}"/>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2C44443F-B64A-45A5-B454-46875F512893}"/>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22405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B4FC84-0A27-4500-B617-52BC99151A1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E0D61EDC-A588-41C1-9982-D4F54381D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638E2B2C-9554-4058-AF27-4C105EE6B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B7A7CAD-D172-4880-9034-8C77D3AF6777}"/>
              </a:ext>
            </a:extLst>
          </p:cNvPr>
          <p:cNvSpPr>
            <a:spLocks noGrp="1"/>
          </p:cNvSpPr>
          <p:nvPr>
            <p:ph type="dt" sz="half" idx="10"/>
          </p:nvPr>
        </p:nvSpPr>
        <p:spPr/>
        <p:txBody>
          <a:bodyPr/>
          <a:lstStyle/>
          <a:p>
            <a:fld id="{C3E209A1-1C9E-4D1D-8B95-7846EE89E668}" type="datetimeFigureOut">
              <a:rPr lang="zh-HK" altLang="en-US" smtClean="0"/>
              <a:t>26/5/2022</a:t>
            </a:fld>
            <a:endParaRPr lang="zh-HK" altLang="en-US"/>
          </a:p>
        </p:txBody>
      </p:sp>
      <p:sp>
        <p:nvSpPr>
          <p:cNvPr id="6" name="頁尾版面配置區 5">
            <a:extLst>
              <a:ext uri="{FF2B5EF4-FFF2-40B4-BE49-F238E27FC236}">
                <a16:creationId xmlns:a16="http://schemas.microsoft.com/office/drawing/2014/main" id="{FC316049-D732-40D6-AEC8-89B7AEEBD686}"/>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6069FD14-5DD9-4AF5-A51C-95678363E446}"/>
              </a:ext>
            </a:extLst>
          </p:cNvPr>
          <p:cNvSpPr>
            <a:spLocks noGrp="1"/>
          </p:cNvSpPr>
          <p:nvPr>
            <p:ph type="sldNum" sz="quarter" idx="12"/>
          </p:nvPr>
        </p:nvSpPr>
        <p:spPr/>
        <p:txBody>
          <a:body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22153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2D4F0D2-776E-4D12-AD22-D2666D50E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D0B9FA05-94C3-4196-889F-E90FD6E48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1A46DB6B-E7D2-4C1F-B138-1272EFC3B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09A1-1C9E-4D1D-8B95-7846EE89E668}" type="datetimeFigureOut">
              <a:rPr lang="zh-HK" altLang="en-US" smtClean="0"/>
              <a:t>26/5/2022</a:t>
            </a:fld>
            <a:endParaRPr lang="zh-HK" altLang="en-US"/>
          </a:p>
        </p:txBody>
      </p:sp>
      <p:sp>
        <p:nvSpPr>
          <p:cNvPr id="5" name="頁尾版面配置區 4">
            <a:extLst>
              <a:ext uri="{FF2B5EF4-FFF2-40B4-BE49-F238E27FC236}">
                <a16:creationId xmlns:a16="http://schemas.microsoft.com/office/drawing/2014/main" id="{105C4516-3D13-4350-B1D8-575B222CE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0AD864D0-8315-4D7D-B822-BD099CEEE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0D36-DA74-4EFD-9683-E55FA01550E4}" type="slidenum">
              <a:rPr lang="zh-HK" altLang="en-US" smtClean="0"/>
              <a:t>‹#›</a:t>
            </a:fld>
            <a:endParaRPr lang="zh-HK" altLang="en-US"/>
          </a:p>
        </p:txBody>
      </p:sp>
    </p:spTree>
    <p:extLst>
      <p:ext uri="{BB962C8B-B14F-4D97-AF65-F5344CB8AC3E}">
        <p14:creationId xmlns:p14="http://schemas.microsoft.com/office/powerpoint/2010/main" val="38243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871813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endeavour.org.hk/images/training/2021_03/202103_training_05.pdf" TargetMode="External"/><Relationship Id="rId4" Type="http://schemas.openxmlformats.org/officeDocument/2006/relationships/hyperlink" Target="https://www.icac.org.hk/tc/intl-persp/survey/index.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hyperlink" Target="https://www.mceducation.com.hk/mcgs/res/6C/GS2019_6.5U2_ch3p26_qr03.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hyperlink" Target="https://www.basiclawresources.info/juniorsecondary"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endeavour.org.hk/images/training/2021_03/202103_training_05.pdf" TargetMode="External"/><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hyperlink" Target="https://www.chinadailyhk.com/article/227151" TargetMode="Externa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hkcfa.hk/tc/home/index.html" TargetMode="Externa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hyperlink" Target="https://www.thetimes.co.uk/article/britain-should-avoid-undermining-the-hong-kong-judiciary-2j7nmft5d"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heory.people.com.cn/n/2015/0401/c395162-26784225.html"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5297762" y="640080"/>
            <a:ext cx="6251110" cy="3566160"/>
          </a:xfrm>
        </p:spPr>
        <p:txBody>
          <a:bodyPr anchor="b">
            <a:normAutofit/>
          </a:bodyPr>
          <a:lstStyle/>
          <a:p>
            <a:pPr algn="l"/>
            <a:r>
              <a:rPr lang="zh-TW" altLang="en-US" sz="5400" b="1" kern="100">
                <a:cs typeface="Times New Roman" panose="02020603050405020304" pitchFamily="18" charset="0"/>
              </a:rPr>
              <a:t>香港法治的基石從沒有改動過</a:t>
            </a:r>
            <a:endParaRPr lang="zh-HK" altLang="en-US" sz="5400"/>
          </a:p>
        </p:txBody>
      </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5297760" y="4636008"/>
            <a:ext cx="6251111" cy="1572768"/>
          </a:xfrm>
        </p:spPr>
        <p:txBody>
          <a:bodyPr>
            <a:normAutofit/>
          </a:bodyPr>
          <a:lstStyle/>
          <a:p>
            <a:pPr algn="l"/>
            <a:r>
              <a:rPr lang="zh-TW" altLang="en-US" b="1" kern="100">
                <a:cs typeface="Times New Roman" panose="02020603050405020304" pitchFamily="18" charset="0"/>
              </a:rPr>
              <a:t>高中 單元四</a:t>
            </a:r>
            <a:endParaRPr lang="en-US" altLang="zh-TW"/>
          </a:p>
        </p:txBody>
      </p:sp>
      <p:pic>
        <p:nvPicPr>
          <p:cNvPr id="1026" name="Picture 2" descr="法律是法治基石  不會動搖">
            <a:extLst>
              <a:ext uri="{FF2B5EF4-FFF2-40B4-BE49-F238E27FC236}">
                <a16:creationId xmlns:a16="http://schemas.microsoft.com/office/drawing/2014/main" id="{E60AE453-3128-E620-EE3D-373FFB0072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8"/>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0E6A508-BB07-4B8A-901D-15D03AC66BA5}" type="slidenum">
              <a:rPr kumimoji="0" lang="zh-HK" altLang="en-US" b="0" i="0" u="none" strike="noStrike" kern="1200" cap="none" spc="0" normalizeH="0" baseline="0" noProof="0" smtClean="0">
                <a:ln>
                  <a:noFill/>
                </a:ln>
                <a:effectLst/>
                <a:uLnTx/>
                <a:uFillTx/>
                <a:latin typeface="Calibri" panose="020F0502020204030204"/>
                <a:ea typeface="新細明體" panose="02020500000000000000" pitchFamily="18" charset="-120"/>
                <a:cs typeface="+mn-cs"/>
              </a:rPr>
              <a:pPr marL="0" marR="0" lvl="0" indent="0" defTabSz="914400" rtl="0" eaLnBrk="1" fontAlgn="auto" latinLnBrk="0" hangingPunct="1">
                <a:spcBef>
                  <a:spcPts val="0"/>
                </a:spcBef>
                <a:spcAft>
                  <a:spcPts val="600"/>
                </a:spcAft>
                <a:buClrTx/>
                <a:buSzTx/>
                <a:buFontTx/>
                <a:buNone/>
                <a:tabLst/>
                <a:defRPr/>
              </a:pPr>
              <a:t>1</a:t>
            </a:fld>
            <a:endParaRPr kumimoji="0" lang="zh-HK" altLang="en-US" b="0" i="0" u="none" strike="noStrike" kern="1200" cap="none" spc="0" normalizeH="0" baseline="0" noProof="0">
              <a:ln>
                <a:noFill/>
              </a:ln>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155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160295" y="343950"/>
            <a:ext cx="7919383" cy="1337491"/>
          </a:xfrm>
          <a:solidFill>
            <a:srgbClr val="0000FF"/>
          </a:solidFill>
        </p:spPr>
        <p:txBody>
          <a:bodyPr/>
          <a:lstStyle/>
          <a:p>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1	</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法治是什麼？</a:t>
            </a:r>
            <a:endParaRPr lang="zh-HK"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364658"/>
          </a:xfrm>
        </p:spPr>
        <p:txBody>
          <a:bodyPr vert="horz">
            <a:normAutofit/>
          </a:bodyPr>
          <a:lstStyle/>
          <a:p>
            <a:pPr>
              <a:lnSpc>
                <a:spcPct val="120000"/>
              </a:lnSpc>
            </a:pPr>
            <a:r>
              <a:rPr lang="zh-TW" altLang="zh-HK" sz="3200" kern="100" dirty="0">
                <a:ea typeface="標楷體" panose="03000509000000000000" pitchFamily="65" charset="-120"/>
                <a:cs typeface="Times New Roman" panose="02020603050405020304" pitchFamily="18" charset="0"/>
              </a:rPr>
              <a:t>參考資料一和二。中英兩國的法律學者列出的法治原則看來有一定分別，你認為兩份清單中哪兩個項目的意思是相近的</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？試舉一例以說明。</a:t>
            </a: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a:t>
            </a:r>
          </a:p>
          <a:p>
            <a:pPr>
              <a:lnSpc>
                <a:spcPct val="120000"/>
              </a:lnSpc>
            </a:pPr>
            <a:r>
              <a:rPr lang="zh-TW" altLang="zh-HK" sz="3200" kern="100" dirty="0">
                <a:ea typeface="標楷體" panose="03000509000000000000" pitchFamily="65" charset="-120"/>
                <a:cs typeface="Times New Roman" panose="02020603050405020304" pitchFamily="18" charset="0"/>
              </a:rPr>
              <a:t>上面兩位中英法律學者所列的法治原則不大相同，你認為是爲什麽呢</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marR="0" lvl="0" indent="176213"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C8E37C1-A18F-4BDD-AD90-950FD35FF46E}"/>
              </a:ext>
            </a:extLst>
          </p:cNvPr>
          <p:cNvGrpSpPr/>
          <p:nvPr/>
        </p:nvGrpSpPr>
        <p:grpSpPr>
          <a:xfrm>
            <a:off x="623987" y="1649112"/>
            <a:ext cx="5274541" cy="4097891"/>
            <a:chOff x="195817" y="1659360"/>
            <a:chExt cx="5274541" cy="4097891"/>
          </a:xfrm>
        </p:grpSpPr>
        <p:pic>
          <p:nvPicPr>
            <p:cNvPr id="2" name="圖片 1">
              <a:extLst>
                <a:ext uri="{FF2B5EF4-FFF2-40B4-BE49-F238E27FC236}">
                  <a16:creationId xmlns:a16="http://schemas.microsoft.com/office/drawing/2014/main" id="{703FD62F-E02D-4D07-AC8B-B2348EDB80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17" y="1659360"/>
              <a:ext cx="5274541" cy="4097891"/>
            </a:xfrm>
            <a:prstGeom prst="rect">
              <a:avLst/>
            </a:prstGeom>
            <a:noFill/>
            <a:ln w="25400">
              <a:solidFill>
                <a:schemeClr val="tx1"/>
              </a:solidFill>
            </a:ln>
          </p:spPr>
        </p:pic>
        <p:sp>
          <p:nvSpPr>
            <p:cNvPr id="3" name="文字方塊 76">
              <a:extLst>
                <a:ext uri="{FF2B5EF4-FFF2-40B4-BE49-F238E27FC236}">
                  <a16:creationId xmlns:a16="http://schemas.microsoft.com/office/drawing/2014/main" id="{FA406FDC-4286-4288-91FF-66E2C2C460AF}"/>
                </a:ext>
              </a:extLst>
            </p:cNvPr>
            <p:cNvSpPr txBox="1"/>
            <p:nvPr/>
          </p:nvSpPr>
          <p:spPr>
            <a:xfrm>
              <a:off x="4714983" y="4937542"/>
              <a:ext cx="755375" cy="81970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b="1"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 </a:t>
              </a: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A</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grpSp>
        <p:nvGrpSpPr>
          <p:cNvPr id="7" name="群組 6">
            <a:extLst>
              <a:ext uri="{FF2B5EF4-FFF2-40B4-BE49-F238E27FC236}">
                <a16:creationId xmlns:a16="http://schemas.microsoft.com/office/drawing/2014/main" id="{A5F2410D-9670-4287-AD4F-B9BE5208F337}"/>
              </a:ext>
            </a:extLst>
          </p:cNvPr>
          <p:cNvGrpSpPr/>
          <p:nvPr/>
        </p:nvGrpSpPr>
        <p:grpSpPr>
          <a:xfrm>
            <a:off x="6191388" y="1649112"/>
            <a:ext cx="5444196" cy="4108139"/>
            <a:chOff x="6191388" y="1649112"/>
            <a:chExt cx="5444196" cy="4108139"/>
          </a:xfrm>
        </p:grpSpPr>
        <p:pic>
          <p:nvPicPr>
            <p:cNvPr id="5" name="Picture 5">
              <a:extLst>
                <a:ext uri="{FF2B5EF4-FFF2-40B4-BE49-F238E27FC236}">
                  <a16:creationId xmlns:a16="http://schemas.microsoft.com/office/drawing/2014/main" id="{E5C29103-B90B-49B6-A99B-3A181A57D1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88" y="1649112"/>
              <a:ext cx="5444196" cy="4108139"/>
            </a:xfrm>
            <a:prstGeom prst="rect">
              <a:avLst/>
            </a:prstGeom>
            <a:noFill/>
            <a:ln w="25400">
              <a:solidFill>
                <a:schemeClr val="tx1"/>
              </a:solidFill>
            </a:ln>
          </p:spPr>
        </p:pic>
        <p:sp>
          <p:nvSpPr>
            <p:cNvPr id="6" name="文字方塊 76">
              <a:extLst>
                <a:ext uri="{FF2B5EF4-FFF2-40B4-BE49-F238E27FC236}">
                  <a16:creationId xmlns:a16="http://schemas.microsoft.com/office/drawing/2014/main" id="{C381E640-8CB2-415A-A0A7-3F6CECBD2F30}"/>
                </a:ext>
              </a:extLst>
            </p:cNvPr>
            <p:cNvSpPr txBox="1"/>
            <p:nvPr/>
          </p:nvSpPr>
          <p:spPr>
            <a:xfrm>
              <a:off x="10880209" y="4937541"/>
              <a:ext cx="755375" cy="81970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b="1"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 </a:t>
              </a: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B</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pic>
        <p:nvPicPr>
          <p:cNvPr id="8" name="Picture 4" descr="資料3_logo">
            <a:extLst>
              <a:ext uri="{FF2B5EF4-FFF2-40B4-BE49-F238E27FC236}">
                <a16:creationId xmlns:a16="http://schemas.microsoft.com/office/drawing/2014/main" id="{4342426E-3192-4847-B45E-B2DE8C524A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78" y="192483"/>
            <a:ext cx="2175062" cy="1325562"/>
          </a:xfrm>
          <a:prstGeom prst="rect">
            <a:avLst/>
          </a:prstGeom>
          <a:noFill/>
          <a:ln>
            <a:noFill/>
          </a:ln>
        </p:spPr>
      </p:pic>
      <p:sp>
        <p:nvSpPr>
          <p:cNvPr id="9" name="文字方塊 8">
            <a:extLst>
              <a:ext uri="{FF2B5EF4-FFF2-40B4-BE49-F238E27FC236}">
                <a16:creationId xmlns:a16="http://schemas.microsoft.com/office/drawing/2014/main" id="{2A3FBBDE-EC6D-43CA-9E21-0B8965B0ADF9}"/>
              </a:ext>
            </a:extLst>
          </p:cNvPr>
          <p:cNvSpPr txBox="1"/>
          <p:nvPr/>
        </p:nvSpPr>
        <p:spPr>
          <a:xfrm>
            <a:off x="8454190" y="5983705"/>
            <a:ext cx="3336758" cy="584775"/>
          </a:xfrm>
          <a:prstGeom prst="rect">
            <a:avLst/>
          </a:prstGeom>
          <a:noFill/>
          <a:ln>
            <a:solidFill>
              <a:srgbClr val="0000FF"/>
            </a:solidFill>
          </a:ln>
        </p:spPr>
        <p:txBody>
          <a:bodyPr wrap="square" rtlCol="0">
            <a:spAutoFit/>
          </a:bodyPr>
          <a:lstStyle/>
          <a:p>
            <a:r>
              <a:rPr lang="zh-TW" altLang="en-US" sz="3200" dirty="0"/>
              <a:t>（未完，續下頁）</a:t>
            </a:r>
            <a:endParaRPr lang="zh-HK" altLang="en-US" sz="3200" dirty="0"/>
          </a:p>
        </p:txBody>
      </p:sp>
    </p:spTree>
    <p:extLst>
      <p:ext uri="{BB962C8B-B14F-4D97-AF65-F5344CB8AC3E}">
        <p14:creationId xmlns:p14="http://schemas.microsoft.com/office/powerpoint/2010/main" val="235477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C509730B-D2C1-4667-9F46-8436F9139215}"/>
              </a:ext>
            </a:extLst>
          </p:cNvPr>
          <p:cNvGrpSpPr/>
          <p:nvPr/>
        </p:nvGrpSpPr>
        <p:grpSpPr>
          <a:xfrm>
            <a:off x="385011" y="1219200"/>
            <a:ext cx="5334471" cy="4076891"/>
            <a:chOff x="536713" y="1482809"/>
            <a:chExt cx="5084098" cy="3906727"/>
          </a:xfrm>
        </p:grpSpPr>
        <p:pic>
          <p:nvPicPr>
            <p:cNvPr id="2" name="圖片 1">
              <a:extLst>
                <a:ext uri="{FF2B5EF4-FFF2-40B4-BE49-F238E27FC236}">
                  <a16:creationId xmlns:a16="http://schemas.microsoft.com/office/drawing/2014/main" id="{542D905F-D232-489C-B00D-E445F808E7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13" y="1482809"/>
              <a:ext cx="5059017" cy="3906727"/>
            </a:xfrm>
            <a:prstGeom prst="rect">
              <a:avLst/>
            </a:prstGeom>
            <a:noFill/>
            <a:ln w="25400">
              <a:solidFill>
                <a:schemeClr val="tx1"/>
              </a:solidFill>
            </a:ln>
          </p:spPr>
        </p:pic>
        <p:sp>
          <p:nvSpPr>
            <p:cNvPr id="3" name="文字方塊 76">
              <a:extLst>
                <a:ext uri="{FF2B5EF4-FFF2-40B4-BE49-F238E27FC236}">
                  <a16:creationId xmlns:a16="http://schemas.microsoft.com/office/drawing/2014/main" id="{DA59075B-52B2-4765-A929-A1F69510BE2A}"/>
                </a:ext>
              </a:extLst>
            </p:cNvPr>
            <p:cNvSpPr txBox="1"/>
            <p:nvPr/>
          </p:nvSpPr>
          <p:spPr>
            <a:xfrm>
              <a:off x="4919170" y="4674512"/>
              <a:ext cx="701641" cy="70785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b="1"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 </a:t>
              </a: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C</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grpSp>
        <p:nvGrpSpPr>
          <p:cNvPr id="7" name="群組 6">
            <a:extLst>
              <a:ext uri="{FF2B5EF4-FFF2-40B4-BE49-F238E27FC236}">
                <a16:creationId xmlns:a16="http://schemas.microsoft.com/office/drawing/2014/main" id="{FC215CE9-AAEC-4896-B792-031D76FC2700}"/>
              </a:ext>
            </a:extLst>
          </p:cNvPr>
          <p:cNvGrpSpPr/>
          <p:nvPr/>
        </p:nvGrpSpPr>
        <p:grpSpPr>
          <a:xfrm>
            <a:off x="5943601" y="1219200"/>
            <a:ext cx="5670048" cy="4076891"/>
            <a:chOff x="6095999" y="1482809"/>
            <a:chExt cx="5428001" cy="3906727"/>
          </a:xfrm>
        </p:grpSpPr>
        <p:pic>
          <p:nvPicPr>
            <p:cNvPr id="4" name="圖片 3">
              <a:extLst>
                <a:ext uri="{FF2B5EF4-FFF2-40B4-BE49-F238E27FC236}">
                  <a16:creationId xmlns:a16="http://schemas.microsoft.com/office/drawing/2014/main" id="{D45D9FBB-7ECB-4A28-A32B-02304AFF92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1482809"/>
              <a:ext cx="5428001" cy="3906727"/>
            </a:xfrm>
            <a:prstGeom prst="rect">
              <a:avLst/>
            </a:prstGeom>
            <a:noFill/>
            <a:ln w="19050">
              <a:solidFill>
                <a:schemeClr val="tx1"/>
              </a:solidFill>
            </a:ln>
          </p:spPr>
        </p:pic>
        <p:sp>
          <p:nvSpPr>
            <p:cNvPr id="5" name="文字方塊 76">
              <a:extLst>
                <a:ext uri="{FF2B5EF4-FFF2-40B4-BE49-F238E27FC236}">
                  <a16:creationId xmlns:a16="http://schemas.microsoft.com/office/drawing/2014/main" id="{B2836BD5-D1C2-4B53-874B-EB88491F418B}"/>
                </a:ext>
              </a:extLst>
            </p:cNvPr>
            <p:cNvSpPr txBox="1"/>
            <p:nvPr/>
          </p:nvSpPr>
          <p:spPr>
            <a:xfrm>
              <a:off x="10955796" y="4674512"/>
              <a:ext cx="568204" cy="7150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US" sz="3600" kern="100" dirty="0">
                  <a:ln w="11113" cap="flat" cmpd="sng" algn="ctr">
                    <a:solidFill>
                      <a:srgbClr val="ED7D31"/>
                    </a:solidFill>
                    <a:prstDash val="solid"/>
                    <a:round/>
                  </a:ln>
                  <a:solidFill>
                    <a:srgbClr val="F8CBAD"/>
                  </a:solidFill>
                  <a:effectLst/>
                  <a:latin typeface="Times New Roman" panose="02020603050405020304" pitchFamily="18" charset="0"/>
                  <a:ea typeface="新細明體" panose="02020500000000000000" pitchFamily="18" charset="-120"/>
                  <a:cs typeface="新細明體" panose="02020500000000000000" pitchFamily="18" charset="-120"/>
                </a:rPr>
                <a:t>D</a:t>
              </a:r>
              <a:endParaRPr lang="zh-TW" sz="36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8" name="文字方塊 7">
            <a:extLst>
              <a:ext uri="{FF2B5EF4-FFF2-40B4-BE49-F238E27FC236}">
                <a16:creationId xmlns:a16="http://schemas.microsoft.com/office/drawing/2014/main" id="{2D666D29-5107-401C-AE6C-390809EAC4C8}"/>
              </a:ext>
            </a:extLst>
          </p:cNvPr>
          <p:cNvSpPr txBox="1"/>
          <p:nvPr/>
        </p:nvSpPr>
        <p:spPr>
          <a:xfrm>
            <a:off x="385011" y="107242"/>
            <a:ext cx="2117558" cy="584775"/>
          </a:xfrm>
          <a:prstGeom prst="rect">
            <a:avLst/>
          </a:prstGeom>
          <a:noFill/>
          <a:ln>
            <a:solidFill>
              <a:srgbClr val="0000FF"/>
            </a:solidFill>
          </a:ln>
        </p:spPr>
        <p:txBody>
          <a:bodyPr wrap="square" rtlCol="0">
            <a:spAutoFit/>
          </a:bodyPr>
          <a:lstStyle/>
          <a:p>
            <a:r>
              <a:rPr lang="zh-HK" altLang="en-US" sz="3200" dirty="0"/>
              <a:t>（續上頁）</a:t>
            </a:r>
            <a:endParaRPr lang="zh-HK" altLang="en-US" dirty="0"/>
          </a:p>
        </p:txBody>
      </p:sp>
      <p:sp>
        <p:nvSpPr>
          <p:cNvPr id="9" name="文字方塊 8">
            <a:extLst>
              <a:ext uri="{FF2B5EF4-FFF2-40B4-BE49-F238E27FC236}">
                <a16:creationId xmlns:a16="http://schemas.microsoft.com/office/drawing/2014/main" id="{2B450781-86C9-4562-B5E0-A1BC7A6E51E8}"/>
              </a:ext>
            </a:extLst>
          </p:cNvPr>
          <p:cNvSpPr txBox="1"/>
          <p:nvPr/>
        </p:nvSpPr>
        <p:spPr>
          <a:xfrm>
            <a:off x="385011" y="5706799"/>
            <a:ext cx="12127830" cy="646331"/>
          </a:xfrm>
          <a:prstGeom prst="rect">
            <a:avLst/>
          </a:prstGeom>
          <a:noFill/>
        </p:spPr>
        <p:txBody>
          <a:bodyPr wrap="square" rtlCol="0">
            <a:spAutoFit/>
          </a:bodyPr>
          <a:lstStyle/>
          <a:p>
            <a:r>
              <a:rPr lang="zh-HK" altLang="en-US" dirty="0">
                <a:latin typeface="Times New Roman" panose="02020603050405020304" pitchFamily="18" charset="0"/>
                <a:ea typeface="標楷體" panose="03000509000000000000" pitchFamily="65" charset="-120"/>
                <a:cs typeface="Times New Roman" panose="02020603050405020304" pitchFamily="18" charset="0"/>
              </a:rPr>
              <a:t>圖片</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A</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B</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C</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來自廉政公署的網頁（</a:t>
            </a:r>
            <a:r>
              <a:rPr lang="en-US" altLang="zh-HK"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4">
                  <a:extLst>
                    <a:ext uri="{A12FA001-AC4F-418D-AE19-62706E023703}">
                      <ahyp:hlinkClr xmlns:ahyp="http://schemas.microsoft.com/office/drawing/2018/hyperlinkcolor" val="tx"/>
                    </a:ext>
                  </a:extLst>
                </a:hlinkClick>
              </a:rPr>
              <a:t>https://www.icac.org.hk/tc/intl-persp/survey/index.html</a:t>
            </a:r>
            <a:r>
              <a:rPr lang="en-US" altLang="zh-HK"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r>
              <a:rPr lang="zh-HK" altLang="en-US" dirty="0">
                <a:latin typeface="Times New Roman" panose="02020603050405020304" pitchFamily="18" charset="0"/>
                <a:ea typeface="標楷體" panose="03000509000000000000" pitchFamily="65" charset="-120"/>
                <a:cs typeface="Times New Roman" panose="02020603050405020304" pitchFamily="18" charset="0"/>
              </a:rPr>
              <a:t>而資料</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D</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則是律政司的公開培訓資料（</a:t>
            </a:r>
            <a:r>
              <a:rPr lang="en-US" altLang="zh-HK"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5">
                  <a:extLst>
                    <a:ext uri="{A12FA001-AC4F-418D-AE19-62706E023703}">
                      <ahyp:hlinkClr xmlns:ahyp="http://schemas.microsoft.com/office/drawing/2018/hyperlinkcolor" val="tx"/>
                    </a:ext>
                  </a:extLst>
                </a:hlinkClick>
              </a:rPr>
              <a:t>https://endeavour.org.hk/images/training/2021_03/202103_training_05.pdf</a:t>
            </a:r>
            <a:r>
              <a:rPr lang="en-US" altLang="zh-HK"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 </a:t>
            </a:r>
          </a:p>
        </p:txBody>
      </p:sp>
    </p:spTree>
    <p:extLst>
      <p:ext uri="{BB962C8B-B14F-4D97-AF65-F5344CB8AC3E}">
        <p14:creationId xmlns:p14="http://schemas.microsoft.com/office/powerpoint/2010/main" val="22078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160295" y="343950"/>
            <a:ext cx="7919383" cy="1337491"/>
          </a:xfrm>
          <a:solidFill>
            <a:srgbClr val="0000FF"/>
          </a:solidFill>
        </p:spPr>
        <p:txBody>
          <a:bodyPr/>
          <a:lstStyle/>
          <a:p>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1	</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法治是什麼？</a:t>
            </a:r>
            <a:endParaRPr lang="zh-HK"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040140"/>
          </a:xfrm>
        </p:spPr>
        <p:txBody>
          <a:bodyPr vert="horz">
            <a:normAutofit/>
          </a:bodyPr>
          <a:lstStyle/>
          <a:p>
            <a:pPr>
              <a:lnSpc>
                <a:spcPct val="120000"/>
              </a:lnSpc>
            </a:pPr>
            <a:r>
              <a:rPr lang="zh-TW" altLang="zh-HK" sz="3200" kern="100" dirty="0">
                <a:solidFill>
                  <a:srgbClr val="000000"/>
                </a:solidFill>
                <a:ea typeface="標楷體" panose="03000509000000000000" pitchFamily="65" charset="-120"/>
                <a:cs typeface="Times New Roman" panose="02020603050405020304" pitchFamily="18" charset="0"/>
              </a:rPr>
              <a:t>你認爲法治指數跟清廉指數有一定關係嗎？為什麼？</a:t>
            </a: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a:t>
            </a:r>
          </a:p>
          <a:p>
            <a:pPr>
              <a:lnSpc>
                <a:spcPct val="120000"/>
              </a:lnSpc>
            </a:pP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參考圖片</a:t>
            </a:r>
            <a:r>
              <a:rPr lang="en-US" altLang="zh-HK" sz="3200" kern="100" dirty="0">
                <a:solidFill>
                  <a:srgbClr val="000000"/>
                </a:solidFill>
                <a:latin typeface="Times New Roman" panose="02020603050405020304" pitchFamily="18" charset="0"/>
                <a:ea typeface="標楷體" panose="03000509000000000000" pitchFamily="65" charset="-120"/>
              </a:rPr>
              <a:t>B</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HK" sz="3200" kern="100" dirty="0">
                <a:solidFill>
                  <a:srgbClr val="000000"/>
                </a:solidFill>
                <a:latin typeface="Times New Roman" panose="02020603050405020304" pitchFamily="18" charset="0"/>
                <a:ea typeface="標楷體" panose="03000509000000000000" pitchFamily="65" charset="-120"/>
              </a:rPr>
              <a:t>D</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。為何法治社會可以持續發展？這和競爭力有什麼關係？</a:t>
            </a:r>
            <a:endParaRPr lang="en-US" altLang="zh-TW" sz="3200" dirty="0">
              <a:latin typeface="標楷體" panose="03000509000000000000" pitchFamily="65" charset="-120"/>
              <a:ea typeface="標楷體" panose="03000509000000000000" pitchFamily="65" charset="-120"/>
            </a:endParaRPr>
          </a:p>
          <a:p>
            <a:pPr marL="0" marR="0" lvl="0" indent="176213"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0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1850" y="1709738"/>
            <a:ext cx="10515600" cy="2852737"/>
          </a:xfrm>
        </p:spPr>
        <p:txBody>
          <a:bodyPr/>
          <a:lstStyle/>
          <a:p>
            <a:pPr marL="228600" lvl="0" indent="-228600">
              <a:spcBef>
                <a:spcPts val="1000"/>
              </a:spcBef>
              <a:defRPr/>
            </a:pP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維繫香港法治的制度有改動過麼？</a:t>
            </a:r>
            <a:b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br>
            <a:endParaRPr lang="zh-HK" altLang="en-US" sz="4800" dirty="0">
              <a:solidFill>
                <a:srgbClr val="3333FF"/>
              </a:solidFill>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831850" y="2883231"/>
            <a:ext cx="1014204" cy="1091537"/>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2</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26843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p:txBody>
          <a:bodyPr vert="horz">
            <a:normAutofit/>
          </a:bodyPr>
          <a:lstStyle/>
          <a:p>
            <a:pPr indent="0">
              <a:buNone/>
            </a:pPr>
            <a:r>
              <a:rPr lang="en-US" altLang="zh-TW" sz="3200" kern="100" dirty="0">
                <a:latin typeface="Times New Roman" panose="02020603050405020304" pitchFamily="18" charset="0"/>
                <a:ea typeface="標楷體" panose="03000509000000000000" pitchFamily="65" charset="-120"/>
              </a:rPr>
              <a:t>        </a:t>
            </a:r>
            <a:r>
              <a:rPr lang="zh-TW" altLang="zh-HK" sz="3200" kern="100" dirty="0">
                <a:latin typeface="Times New Roman" panose="02020603050405020304" pitchFamily="18" charset="0"/>
                <a:ea typeface="標楷體" panose="03000509000000000000" pitchFamily="65" charset="-120"/>
              </a:rPr>
              <a:t>從上面的課業可見，中外對法治都十分重視，但你有留意到，</a:t>
            </a:r>
            <a:r>
              <a:rPr lang="zh-TW" altLang="zh-HK" sz="3200" kern="100" dirty="0">
                <a:solidFill>
                  <a:srgbClr val="3333FF"/>
                </a:solidFill>
                <a:latin typeface="Times New Roman" panose="02020603050405020304" pitchFamily="18" charset="0"/>
                <a:ea typeface="標楷體" panose="03000509000000000000" pitchFamily="65" charset="-120"/>
              </a:rPr>
              <a:t>香港的《基本法》根本沒提過「法治」一詞嗎？</a:t>
            </a:r>
            <a:endParaRPr lang="zh-TW" altLang="zh-HK" sz="3200" kern="100" dirty="0">
              <a:solidFill>
                <a:srgbClr val="3333FF"/>
              </a:solidFill>
              <a:latin typeface="Times New Roman" panose="02020603050405020304" pitchFamily="18" charset="0"/>
              <a:ea typeface="SimSun" panose="02010600030101010101" pitchFamily="2" charset="-122"/>
            </a:endParaRPr>
          </a:p>
          <a:p>
            <a:pPr marL="176213" indent="0">
              <a:spcBef>
                <a:spcPts val="18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HK" sz="3200" kern="100" dirty="0">
                <a:latin typeface="Times New Roman" panose="02020603050405020304" pitchFamily="18" charset="0"/>
                <a:ea typeface="標楷體" panose="03000509000000000000" pitchFamily="65" charset="-120"/>
              </a:rPr>
              <a:t>160</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條條文中，「自由」、「平等」、「民主」、「權利」等被西方世界視為重要的價值觀，都有被應用過，但「法治」卻沒有見諸《基本法》的條文中。難道《基本法》並不重視「法治」？</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7" y="353377"/>
            <a:ext cx="2958762" cy="1472248"/>
          </a:xfrm>
          <a:prstGeom prst="rect">
            <a:avLst/>
          </a:prstGeom>
          <a:noFill/>
          <a:ln>
            <a:noFill/>
          </a:ln>
        </p:spPr>
      </p:pic>
    </p:spTree>
    <p:extLst>
      <p:ext uri="{BB962C8B-B14F-4D97-AF65-F5344CB8AC3E}">
        <p14:creationId xmlns:p14="http://schemas.microsoft.com/office/powerpoint/2010/main" val="3770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rgbClr val="0000FF"/>
          </a:solidFill>
        </p:spPr>
        <p:txBody>
          <a:bodyPr/>
          <a:lstStyle/>
          <a:p>
            <a:r>
              <a:rPr lang="en-US" altLang="zh-TW" dirty="0">
                <a:solidFill>
                  <a:schemeClr val="bg1"/>
                </a:solidFill>
                <a:ea typeface="DFKai-SB" panose="03000509000000000000"/>
              </a:rPr>
              <a:t>2.1	《</a:t>
            </a:r>
            <a:r>
              <a:rPr lang="zh-TW" altLang="en-US" dirty="0">
                <a:solidFill>
                  <a:schemeClr val="bg1"/>
                </a:solidFill>
                <a:ea typeface="DFKai-SB" panose="03000509000000000000"/>
              </a:rPr>
              <a:t>基本法</a:t>
            </a:r>
            <a:r>
              <a:rPr lang="en-US" altLang="zh-TW" dirty="0">
                <a:solidFill>
                  <a:schemeClr val="bg1"/>
                </a:solidFill>
                <a:ea typeface="DFKai-SB" panose="03000509000000000000"/>
              </a:rPr>
              <a:t>》</a:t>
            </a:r>
            <a:r>
              <a:rPr lang="zh-TW" altLang="en-US" dirty="0">
                <a:solidFill>
                  <a:schemeClr val="bg1"/>
                </a:solidFill>
                <a:ea typeface="DFKai-SB" panose="03000509000000000000"/>
              </a:rPr>
              <a:t>如何在體制上  </a:t>
            </a:r>
            <a:br>
              <a:rPr lang="en-US" altLang="zh-TW" dirty="0">
                <a:solidFill>
                  <a:schemeClr val="bg1"/>
                </a:solidFill>
                <a:ea typeface="DFKai-SB" panose="03000509000000000000"/>
              </a:rPr>
            </a:br>
            <a:r>
              <a:rPr lang="zh-TW" altLang="en-US" dirty="0">
                <a:solidFill>
                  <a:schemeClr val="bg1"/>
                </a:solidFill>
                <a:ea typeface="DFKai-SB" panose="03000509000000000000"/>
              </a:rPr>
              <a:t>        保障香港的法治</a:t>
            </a:r>
            <a:endParaRPr lang="zh-HK" altLang="en-US" dirty="0">
              <a:solidFill>
                <a:schemeClr val="bg1"/>
              </a:solidFill>
              <a:ea typeface="DFKai-SB" panose="0300050900000000000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991692"/>
            <a:ext cx="10515600" cy="4351338"/>
          </a:xfrm>
        </p:spPr>
        <p:txBody>
          <a:bodyPr vert="horz">
            <a:normAutofit fontScale="92500" lnSpcReduction="20000"/>
          </a:bodyPr>
          <a:lstStyle/>
          <a:p>
            <a:pPr marL="76200" indent="0">
              <a:lnSpc>
                <a:spcPct val="130000"/>
              </a:lnSpc>
              <a:spcAft>
                <a:spcPts val="300"/>
              </a:spcAft>
              <a:buNone/>
            </a:pPr>
            <a:r>
              <a:rPr lang="en-US" altLang="zh-TW" sz="3200" kern="100" dirty="0">
                <a:ea typeface="標楷體" panose="03000509000000000000" pitchFamily="65" charset="-120"/>
                <a:cs typeface="Times New Roman" panose="02020603050405020304" pitchFamily="18" charset="0"/>
              </a:rPr>
              <a:t>         </a:t>
            </a:r>
            <a:r>
              <a:rPr lang="zh-TW" altLang="zh-HK" sz="3200" kern="100" dirty="0">
                <a:ea typeface="標楷體" panose="03000509000000000000" pitchFamily="65" charset="-120"/>
                <a:cs typeface="Times New Roman" panose="02020603050405020304" pitchFamily="18" charset="0"/>
              </a:rPr>
              <a:t>下面表格</a:t>
            </a:r>
            <a:r>
              <a:rPr lang="zh-TW" altLang="zh-HK" sz="3200" kern="100" dirty="0">
                <a:solidFill>
                  <a:srgbClr val="3333FF"/>
                </a:solidFill>
                <a:ea typeface="標楷體" panose="03000509000000000000" pitchFamily="65" charset="-120"/>
                <a:cs typeface="Times New Roman" panose="02020603050405020304" pitchFamily="18" charset="0"/>
              </a:rPr>
              <a:t>左面是《基本法》中與法治相關的條文，右面空格請填上與其相應的法治原則。</a:t>
            </a:r>
            <a:r>
              <a:rPr lang="zh-TW" altLang="zh-HK" sz="3200" kern="100" dirty="0">
                <a:ea typeface="標楷體" panose="03000509000000000000" pitchFamily="65" charset="-120"/>
                <a:cs typeface="Times New Roman" panose="02020603050405020304" pitchFamily="18" charset="0"/>
              </a:rPr>
              <a:t>請自資料</a:t>
            </a:r>
            <a:r>
              <a:rPr lang="zh-TW" altLang="en-US" sz="3200" kern="100" dirty="0">
                <a:ea typeface="標楷體" panose="03000509000000000000" pitchFamily="65" charset="-120"/>
                <a:cs typeface="Times New Roman" panose="02020603050405020304" pitchFamily="18" charset="0"/>
              </a:rPr>
              <a:t>二</a:t>
            </a:r>
            <a:r>
              <a:rPr lang="zh-TW" altLang="zh-HK" sz="3200" kern="100" dirty="0">
                <a:ea typeface="標楷體" panose="03000509000000000000" pitchFamily="65" charset="-120"/>
                <a:cs typeface="Times New Roman" panose="02020603050405020304" pitchFamily="18" charset="0"/>
              </a:rPr>
              <a:t>中選取，將該項目的數字符號填在空格內，你可以選多於一項。時間關係，部分答案已為你填上，以作示範（須留意：已填答案未必是詳盡無遺）。</a:t>
            </a:r>
            <a:endParaRPr lang="en-US" altLang="zh-TW" sz="3200" kern="100" dirty="0">
              <a:ea typeface="標楷體" panose="03000509000000000000" pitchFamily="65" charset="-120"/>
              <a:cs typeface="Times New Roman" panose="02020603050405020304" pitchFamily="18" charset="0"/>
            </a:endParaRPr>
          </a:p>
          <a:p>
            <a:pPr marL="76200" indent="0">
              <a:lnSpc>
                <a:spcPct val="130000"/>
              </a:lnSpc>
              <a:spcAft>
                <a:spcPts val="300"/>
              </a:spcAft>
              <a:buNone/>
            </a:pPr>
            <a:r>
              <a:rPr lang="zh-TW" altLang="zh-HK" i="1" kern="100" dirty="0">
                <a:ea typeface="標楷體" panose="03000509000000000000" pitchFamily="65" charset="-120"/>
                <a:cs typeface="Times New Roman" panose="02020603050405020304" pitchFamily="18" charset="0"/>
              </a:rPr>
              <a:t>（教師注意：若時間不足，可只留三兩個空格讓同學完成。另外，如同學能夠聯繫到其它的法治的原則，只要言之成理，亦無不可，本練習旨在讓同學理解到基本法符合到中外法治原則。）</a:t>
            </a:r>
            <a:endParaRPr lang="zh-TW" altLang="zh-HK" i="1" kern="100" dirty="0">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0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426327230"/>
              </p:ext>
            </p:extLst>
          </p:nvPr>
        </p:nvGraphicFramePr>
        <p:xfrm>
          <a:off x="789725" y="465220"/>
          <a:ext cx="10856843" cy="5816620"/>
        </p:xfrm>
        <a:graphic>
          <a:graphicData uri="http://schemas.openxmlformats.org/drawingml/2006/table">
            <a:tbl>
              <a:tblPr firstRow="1" firstCol="1" bandRow="1"/>
              <a:tblGrid>
                <a:gridCol w="9214887">
                  <a:extLst>
                    <a:ext uri="{9D8B030D-6E8A-4147-A177-3AD203B41FA5}">
                      <a16:colId xmlns:a16="http://schemas.microsoft.com/office/drawing/2014/main" val="3280628668"/>
                    </a:ext>
                  </a:extLst>
                </a:gridCol>
                <a:gridCol w="1641956">
                  <a:extLst>
                    <a:ext uri="{9D8B030D-6E8A-4147-A177-3AD203B41FA5}">
                      <a16:colId xmlns:a16="http://schemas.microsoft.com/office/drawing/2014/main" val="3116252834"/>
                    </a:ext>
                  </a:extLst>
                </a:gridCol>
              </a:tblGrid>
              <a:tr h="1103573">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a:t>
                      </a:r>
                      <a:endParaRPr lang="en-US" altLang="zh-TW" sz="2800" kern="100" dirty="0">
                        <a:solidFill>
                          <a:schemeClr val="bg1"/>
                        </a:solidFill>
                        <a:effectLst/>
                        <a:latin typeface="Times New Roman" panose="02020603050405020304" pitchFamily="18" charset="0"/>
                        <a:ea typeface="標楷體" panose="03000509000000000000" pitchFamily="65" charset="-120"/>
                      </a:endParaRPr>
                    </a:p>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原則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1538926">
                <a:tc>
                  <a:txBody>
                    <a:bodyPr/>
                    <a:lstStyle/>
                    <a:p>
                      <a:pPr marL="0" lvl="0" indent="0">
                        <a:lnSpc>
                          <a:spcPct val="120000"/>
                        </a:lnSpc>
                        <a:buFont typeface="Arial" panose="020B0604020202020204" pitchFamily="34" charset="0"/>
                        <a:buNone/>
                      </a:pPr>
                      <a:r>
                        <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「全國人民代表大會授權香港特別行政區依照本法的規定實行高度自治，享有行政管理權、立法權、獨立的司法權和終審權。」（第二條）</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1013415">
                <a:tc>
                  <a:txBody>
                    <a:bodyPr/>
                    <a:lstStyle/>
                    <a:p>
                      <a:pPr marL="0" lvl="0" indent="0">
                        <a:lnSpc>
                          <a:spcPct val="1200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在香港特別行政區實行的法律為本法以及本法第八條規定的香港原有法律和香港特別行政區立法機關制定的法律。（第十八條）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3</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2160706">
                <a:tc>
                  <a:txBody>
                    <a:bodyPr/>
                    <a:lstStyle/>
                    <a:p>
                      <a:pPr marL="0" lvl="0" indent="0">
                        <a:lnSpc>
                          <a:spcPct val="1200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香港特別行政區享有獨立的司法權和終審權。香港特別行政區法院除繼續保持香港原有法律制度和原則對法院審判權所作的限制外，對香港特別行政區所有的案件均有審判權。</a:t>
                      </a:r>
                      <a:endPar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ct val="120000"/>
                        </a:lnSpc>
                        <a:buFont typeface="+mj-lt"/>
                        <a:buNone/>
                      </a:pPr>
                      <a:r>
                        <a:rPr lang="en-US" altLang="zh-TW" sz="2400" i="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i="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香港特別行政區法院對國防、外交等國家行為無管轄權。</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（第十九條）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p>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3</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177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1915578365"/>
              </p:ext>
            </p:extLst>
          </p:nvPr>
        </p:nvGraphicFramePr>
        <p:xfrm>
          <a:off x="667578" y="850762"/>
          <a:ext cx="10856843" cy="5431079"/>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954587">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937559">
                <a:tc>
                  <a:txBody>
                    <a:bodyPr/>
                    <a:lstStyle/>
                    <a:p>
                      <a:pPr marL="0" lvl="0" indent="0">
                        <a:lnSpc>
                          <a:spcPts val="3200"/>
                        </a:lnSpc>
                        <a:buFont typeface="Arial" panose="020B0604020202020204" pitchFamily="34" charset="0"/>
                        <a:buNone/>
                      </a:pPr>
                      <a:r>
                        <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香港居民在法律面前一律平等。（第二十五條）</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4</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876601">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香港居民有權對行政部門和行政人員的行為向法院提起訴訟。（第三十五條）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4</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876601">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香港居民和在香港的其他人有遵守香港特別行政區實行的法律的義務。（第四十二條）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1</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r h="1785731">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香港特別行政區政府必須遵守法律，對香港特別行政區立法會負責：執行立法會通過並已生效的法律；定期向立法會作施政報告；答覆立法會議員的質詢；徵稅和公共開支須經立法會批准。</a:t>
                      </a: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第六十四條）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4</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174105"/>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38817E6-342F-4035-B664-C296A7A91ACA}"/>
              </a:ext>
            </a:extLst>
          </p:cNvPr>
          <p:cNvSpPr txBox="1"/>
          <p:nvPr/>
        </p:nvSpPr>
        <p:spPr>
          <a:xfrm>
            <a:off x="667578" y="314586"/>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675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1772579479"/>
              </p:ext>
            </p:extLst>
          </p:nvPr>
        </p:nvGraphicFramePr>
        <p:xfrm>
          <a:off x="667578" y="776252"/>
          <a:ext cx="10856843" cy="5505588"/>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1056073">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1037235">
                <a:tc>
                  <a:txBody>
                    <a:bodyPr/>
                    <a:lstStyle/>
                    <a:p>
                      <a:pPr marL="0" lvl="0" indent="0">
                        <a:lnSpc>
                          <a:spcPts val="3200"/>
                        </a:lnSpc>
                        <a:buFont typeface="Arial" panose="020B0604020202020204" pitchFamily="34" charset="0"/>
                        <a:buNone/>
                      </a:pPr>
                      <a:r>
                        <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24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香港特別行政區各級法院是香港特別行政區的司法機關，行使香港特別行政區的審判權。</a:t>
                      </a:r>
                      <a:r>
                        <a:rPr kumimoji="0" lang="en-US" altLang="zh-TW" sz="24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第八十條</a:t>
                      </a:r>
                      <a:r>
                        <a:rPr kumimoji="0" lang="en-US" altLang="zh-TW" sz="2400" b="0" i="0" u="none" strike="noStrike" kern="100" cap="none" spc="-15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endParaRPr lang="zh-TW" sz="2400" kern="100" spc="-15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969796">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「原在香港實行的司法體制，除因設立香港特別行政區終審法院而產生變化外，予以保留。」（第八十一條）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2</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969796">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香港特別行政區各級法院的組織和職權由法律規定。（第八十三條）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r h="1472688">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香港特別行政區法院依照本法第十八條所規定的適用於香港特別行政區的法律審判案件，其他普通法適用地區的司法判例可作參考。（第八十四條）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2</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3174105"/>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38817E6-342F-4035-B664-C296A7A91ACA}"/>
              </a:ext>
            </a:extLst>
          </p:cNvPr>
          <p:cNvSpPr txBox="1"/>
          <p:nvPr/>
        </p:nvSpPr>
        <p:spPr>
          <a:xfrm>
            <a:off x="667578" y="314586"/>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2682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pPr algn="ctr"/>
            <a:r>
              <a:rPr lang="zh-TW" altLang="en-US" sz="44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香港法治的基石從沒有改動過</a:t>
            </a:r>
            <a:endParaRPr lang="zh-HK" altLang="en-US" dirty="0">
              <a:solidFill>
                <a:srgbClr val="3333FF"/>
              </a:solidFill>
            </a:endParaRPr>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36258"/>
            <a:ext cx="10515600" cy="4351338"/>
          </a:xfrm>
        </p:spPr>
        <p:txBody>
          <a:bodyPr vert="horz">
            <a:normAutofit/>
          </a:bodyPr>
          <a:lstStyle/>
          <a:p>
            <a:pPr marL="0" lvl="0" indent="0">
              <a:spcBef>
                <a:spcPts val="600"/>
              </a:spcBef>
              <a:spcAft>
                <a:spcPts val="0"/>
              </a:spcAft>
              <a:buNone/>
            </a:pPr>
            <a:r>
              <a:rPr lang="zh-TW" altLang="en-US" sz="4400" b="1" u="sng"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大綱</a:t>
            </a:r>
            <a:endParaRPr lang="en-US" altLang="zh-TW" sz="4400" b="1" u="sng"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600"/>
              </a:spcBef>
              <a:buNone/>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前言 </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法治是什麼？</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維繫香港法治的制度有改動過麼？ </a:t>
            </a:r>
          </a:p>
          <a:p>
            <a:pPr marL="0" indent="0">
              <a:spcBef>
                <a:spcPts val="600"/>
              </a:spcBef>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引進了</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，有影響香港的法治嗎？</a:t>
            </a: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600"/>
              </a:spcBef>
              <a:buNone/>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結語</a:t>
            </a: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45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2664053191"/>
              </p:ext>
            </p:extLst>
          </p:nvPr>
        </p:nvGraphicFramePr>
        <p:xfrm>
          <a:off x="667578" y="705182"/>
          <a:ext cx="10856843" cy="5576657"/>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1168829">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1147979">
                <a:tc>
                  <a:txBody>
                    <a:bodyPr/>
                    <a:lstStyle/>
                    <a:p>
                      <a:pPr marL="0" lvl="0" indent="0">
                        <a:lnSpc>
                          <a:spcPts val="3200"/>
                        </a:lnSpc>
                        <a:buFont typeface="Arial" panose="020B0604020202020204" pitchFamily="34" charset="0"/>
                        <a:buNone/>
                      </a:pPr>
                      <a:r>
                        <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香港特別行政區法院獨立進行審判，不受任何干涉，司法人員履行審判職責的行為不受法律追究。（第八十五條）</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r h="2186510">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香港特別行政區的刑事訴訟和民事訴訟中保留原在香港適用的原則和當事人享有的權利。 任何人在被合法拘捕後，享有盡早接受司法機關公正審判的權利，未經司法機關判罪之前均假定無罪。（第八十七條）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6</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195245"/>
                  </a:ext>
                </a:extLst>
              </a:tr>
              <a:tr h="1073339">
                <a:tc>
                  <a:txBody>
                    <a:bodyPr/>
                    <a:lstStyle/>
                    <a:p>
                      <a:pPr marL="0" lvl="0" indent="0">
                        <a:lnSpc>
                          <a:spcPts val="3200"/>
                        </a:lnSpc>
                        <a:buFont typeface="+mj-lt"/>
                        <a:buNone/>
                      </a:pPr>
                      <a:r>
                        <a:rPr lang="en-US" alt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香港特別行政區法院的法官，根據當地法官和法律界及其他方面知名人士組成的獨立委員會推薦，由行政長官任命。（第八十八條）</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6</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91574"/>
                  </a:ext>
                </a:extLst>
              </a:tr>
            </a:tbl>
          </a:graphicData>
        </a:graphic>
      </p:graphicFrame>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738817E6-342F-4035-B664-C296A7A91ACA}"/>
              </a:ext>
            </a:extLst>
          </p:cNvPr>
          <p:cNvSpPr txBox="1"/>
          <p:nvPr/>
        </p:nvSpPr>
        <p:spPr>
          <a:xfrm>
            <a:off x="667578" y="243517"/>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680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2855091982"/>
              </p:ext>
            </p:extLst>
          </p:nvPr>
        </p:nvGraphicFramePr>
        <p:xfrm>
          <a:off x="667578" y="1077734"/>
          <a:ext cx="10856843" cy="4702532"/>
        </p:xfrm>
        <a:graphic>
          <a:graphicData uri="http://schemas.openxmlformats.org/drawingml/2006/table">
            <a:tbl>
              <a:tblPr firstRow="1" firstCol="1" bandRow="1"/>
              <a:tblGrid>
                <a:gridCol w="9493264">
                  <a:extLst>
                    <a:ext uri="{9D8B030D-6E8A-4147-A177-3AD203B41FA5}">
                      <a16:colId xmlns:a16="http://schemas.microsoft.com/office/drawing/2014/main" val="3280628668"/>
                    </a:ext>
                  </a:extLst>
                </a:gridCol>
                <a:gridCol w="1363579">
                  <a:extLst>
                    <a:ext uri="{9D8B030D-6E8A-4147-A177-3AD203B41FA5}">
                      <a16:colId xmlns:a16="http://schemas.microsoft.com/office/drawing/2014/main" val="3116252834"/>
                    </a:ext>
                  </a:extLst>
                </a:gridCol>
              </a:tblGrid>
              <a:tr h="889668">
                <a:tc>
                  <a:txBody>
                    <a:bodyPr/>
                    <a:lstStyle/>
                    <a:p>
                      <a:pPr marL="0" lvl="0" indent="0" algn="ctr">
                        <a:spcBef>
                          <a:spcPts val="600"/>
                        </a:spcBef>
                        <a:buFont typeface="+mj-lt"/>
                        <a:buNone/>
                        <a:tabLst>
                          <a:tab pos="196850" algn="l"/>
                        </a:tabLst>
                      </a:pPr>
                      <a:r>
                        <a:rPr lang="zh-TW" altLang="zh-HK" sz="3200" b="1" dirty="0">
                          <a:solidFill>
                            <a:schemeClr val="bg1"/>
                          </a:solidFill>
                          <a:effectLst/>
                          <a:ea typeface="標楷體" panose="03000509000000000000" pitchFamily="65" charset="-120"/>
                          <a:cs typeface="新細明體" panose="02020500000000000000" pitchFamily="18" charset="-120"/>
                        </a:rPr>
                        <a:t>《基本法》中與法治相關的條文</a:t>
                      </a:r>
                      <a:endParaRPr lang="zh-TW" sz="3200" kern="1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tc>
                  <a:txBody>
                    <a:bodyPr/>
                    <a:lstStyle/>
                    <a:p>
                      <a:pPr algn="ctr">
                        <a:tabLst>
                          <a:tab pos="266700" algn="l"/>
                        </a:tabLst>
                      </a:pPr>
                      <a:r>
                        <a:rPr lang="zh-TW" altLang="en-US" sz="2800" kern="100" dirty="0">
                          <a:solidFill>
                            <a:schemeClr val="bg1"/>
                          </a:solidFill>
                          <a:effectLst/>
                          <a:latin typeface="Times New Roman" panose="02020603050405020304" pitchFamily="18" charset="0"/>
                          <a:ea typeface="標楷體" panose="03000509000000000000" pitchFamily="65" charset="-120"/>
                        </a:rPr>
                        <a:t>法治的原則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FF"/>
                    </a:solidFill>
                  </a:tcPr>
                </a:tc>
                <a:extLst>
                  <a:ext uri="{0D108BD9-81ED-4DB2-BD59-A6C34878D82A}">
                    <a16:rowId xmlns:a16="http://schemas.microsoft.com/office/drawing/2014/main" val="1800069966"/>
                  </a:ext>
                </a:extLst>
              </a:tr>
              <a:tr h="3812864">
                <a:tc>
                  <a:txBody>
                    <a:bodyPr/>
                    <a:lstStyle/>
                    <a:p>
                      <a:pPr marL="0" lvl="0" indent="0">
                        <a:lnSpc>
                          <a:spcPct val="120000"/>
                        </a:lnSpc>
                        <a:buFont typeface="Arial" panose="020B0604020202020204" pitchFamily="34" charset="0"/>
                        <a:buNone/>
                      </a:pPr>
                      <a:r>
                        <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en-US"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香港特別行政區法院的法官只有在無力履行職責或行為不檢的情況下，行政長官才可根據終審法院首席法官任命的不少於三名當地法官組成的審議庭的建議，予以免職。</a:t>
                      </a:r>
                      <a:endParaRPr kumimoji="0" lang="en-US" altLang="zh-TW" sz="24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ct val="120000"/>
                        </a:lnSpc>
                        <a:buFont typeface="Arial" panose="020B0604020202020204" pitchFamily="34" charse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香港特別行政區終審法院的首席法官只有在無力履行職責或行為不檢的情況下，行政長官才可任命不少於五名當地法官組成的審議庭進行審議，並可根據其建議，依照本法規定的程序，予以免職。（第八十九條）</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indent="-457200" algn="l">
                        <a:buFont typeface="Arial" panose="020B0604020202020204" pitchFamily="34" charset="0"/>
                        <a:buChar char="•"/>
                        <a:tabLst>
                          <a:tab pos="266700" algn="l"/>
                        </a:tabLst>
                      </a:pPr>
                      <a:r>
                        <a:rPr lang="en-US" altLang="zh-TW" sz="2800" kern="100" dirty="0">
                          <a:solidFill>
                            <a:srgbClr val="000000"/>
                          </a:solidFill>
                          <a:effectLst/>
                          <a:latin typeface="Times New Roman" panose="02020603050405020304" pitchFamily="18" charset="0"/>
                          <a:ea typeface="標楷體" panose="03000509000000000000" pitchFamily="65" charset="-120"/>
                        </a:rPr>
                        <a:t>5</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0330161"/>
                  </a:ext>
                </a:extLst>
              </a:tr>
            </a:tbl>
          </a:graphicData>
        </a:graphic>
      </p:graphicFrame>
      <p:sp>
        <p:nvSpPr>
          <p:cNvPr id="5" name="文字方塊 4">
            <a:extLst>
              <a:ext uri="{FF2B5EF4-FFF2-40B4-BE49-F238E27FC236}">
                <a16:creationId xmlns:a16="http://schemas.microsoft.com/office/drawing/2014/main" id="{738817E6-342F-4035-B664-C296A7A91ACA}"/>
              </a:ext>
            </a:extLst>
          </p:cNvPr>
          <p:cNvSpPr txBox="1"/>
          <p:nvPr/>
        </p:nvSpPr>
        <p:spPr>
          <a:xfrm>
            <a:off x="667578" y="450104"/>
            <a:ext cx="140185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Calibri" panose="020F0502020204030204"/>
                <a:ea typeface="新細明體" panose="02020500000000000000" pitchFamily="18" charset="-120"/>
              </a:rPr>
              <a:t>接上</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529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526165"/>
            <a:ext cx="10515600" cy="4577559"/>
          </a:xfrm>
        </p:spPr>
        <p:txBody>
          <a:bodyPr vert="horz">
            <a:normAutofit/>
          </a:bodyPr>
          <a:lstStyle/>
          <a:p>
            <a:pPr lvl="0">
              <a:spcBef>
                <a:spcPts val="0"/>
              </a:spcBef>
            </a:pP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資料二介紹當代中國法治的六項原則，有沒有哪一項是《基本法》沒有覆蓋的？</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《基本法》哪幾條是保障香港司法獨立的</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上面這些</a:t>
            </a:r>
            <a:r>
              <a:rPr lang="zh-TW" altLang="zh-HK" sz="3200" kern="100" dirty="0">
                <a:ea typeface="標楷體" panose="03000509000000000000" pitchFamily="65" charset="-120"/>
                <a:cs typeface="Times New Roman" panose="02020603050405020304" pitchFamily="18" charset="0"/>
              </a:rPr>
              <a:t>維繫</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香港法治制度的條文自回歸以來有改動過麼</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2A963B1B-3E43-41BF-952F-ED7E48D6941A}"/>
              </a:ext>
            </a:extLst>
          </p:cNvPr>
          <p:cNvSpPr txBox="1"/>
          <p:nvPr/>
        </p:nvSpPr>
        <p:spPr>
          <a:xfrm>
            <a:off x="347931" y="754276"/>
            <a:ext cx="7496657"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請再細閱上面作業，然後回答下面問題。</a:t>
            </a:r>
            <a:endParaRPr kumimoji="0" lang="zh-HK"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948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240632" y="1608773"/>
            <a:ext cx="4973052" cy="4568190"/>
          </a:xfrm>
        </p:spPr>
        <p:txBody>
          <a:bodyPr vert="horz">
            <a:normAutofit/>
          </a:bodyPr>
          <a:lstStyle/>
          <a:p>
            <a:pPr indent="0" algn="ctr">
              <a:spcAft>
                <a:spcPts val="1200"/>
              </a:spcAft>
              <a:buNone/>
              <a:tabLst>
                <a:tab pos="266700" algn="l"/>
              </a:tabLst>
            </a:pPr>
            <a:r>
              <a:rPr lang="zh-TW" altLang="zh-HK" sz="3200" b="1" u="sng" kern="100" dirty="0">
                <a:latin typeface="Times New Roman" panose="02020603050405020304" pitchFamily="18" charset="0"/>
                <a:ea typeface="標楷體" panose="03000509000000000000" pitchFamily="65" charset="-120"/>
              </a:rPr>
              <a:t>只有完善的法制也未必能夠保證法治精神</a:t>
            </a:r>
            <a:endParaRPr lang="zh-TW" altLang="zh-HK" sz="3200" kern="100" dirty="0">
              <a:latin typeface="Times New Roman" panose="02020603050405020304" pitchFamily="18" charset="0"/>
              <a:ea typeface="SimSun" panose="02010600030101010101" pitchFamily="2" charset="-122"/>
            </a:endParaRPr>
          </a:p>
          <a:p>
            <a:pPr marL="0" indent="0">
              <a:spcBef>
                <a:spcPts val="600"/>
              </a:spcBef>
              <a:spcAft>
                <a:spcPts val="1200"/>
              </a:spcAft>
              <a:buNone/>
              <a:tabLst>
                <a:tab pos="266700" algn="l"/>
              </a:tabLst>
            </a:pPr>
            <a:r>
              <a:rPr lang="en-US" altLang="zh-TW" sz="3200" kern="100" dirty="0">
                <a:latin typeface="Times New Roman" panose="02020603050405020304" pitchFamily="18" charset="0"/>
                <a:ea typeface="標楷體" panose="03000509000000000000" pitchFamily="65" charset="-120"/>
              </a:rPr>
              <a:t>        </a:t>
            </a:r>
            <a:r>
              <a:rPr lang="zh-TW" altLang="zh-HK" sz="3200" kern="100" dirty="0">
                <a:latin typeface="Times New Roman" panose="02020603050405020304" pitchFamily="18" charset="0"/>
                <a:ea typeface="標楷體" panose="03000509000000000000" pitchFamily="65" charset="-120"/>
              </a:rPr>
              <a:t>制度沒變，但執行上卻可以有變。若司法人員日漸不尊重法治，社會大眾也蓄意不遵守法律，也可以使法治受損。</a:t>
            </a:r>
            <a:endParaRPr lang="zh-TW" altLang="zh-HK" sz="3200" kern="100" dirty="0">
              <a:latin typeface="Times New Roman" panose="02020603050405020304" pitchFamily="18" charset="0"/>
              <a:ea typeface="SimSun" panose="02010600030101010101" pitchFamily="2" charset="-122"/>
            </a:endParaRPr>
          </a:p>
          <a:p>
            <a:pPr marL="0" indent="176213">
              <a:spcAft>
                <a:spcPts val="1200"/>
              </a:spcAft>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香港終審法院上的女神像，就是法治的化身。</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7" y="136525"/>
            <a:ext cx="2958762" cy="1472248"/>
          </a:xfrm>
          <a:prstGeom prst="rect">
            <a:avLst/>
          </a:prstGeom>
          <a:noFill/>
          <a:ln>
            <a:noFill/>
          </a:ln>
        </p:spPr>
      </p:pic>
      <p:pic>
        <p:nvPicPr>
          <p:cNvPr id="6" name="Picture 2">
            <a:extLst>
              <a:ext uri="{FF2B5EF4-FFF2-40B4-BE49-F238E27FC236}">
                <a16:creationId xmlns:a16="http://schemas.microsoft.com/office/drawing/2014/main" id="{B13DAD03-627E-474D-BC59-3321A090AE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605" y="136525"/>
            <a:ext cx="6537764" cy="5526338"/>
          </a:xfrm>
          <a:prstGeom prst="rect">
            <a:avLst/>
          </a:prstGeom>
          <a:noFill/>
          <a:ln w="6350" cmpd="sng">
            <a:solidFill>
              <a:srgbClr val="000000"/>
            </a:solidFill>
            <a:miter lim="800000"/>
            <a:headEnd/>
            <a:tailEnd/>
          </a:ln>
          <a:effectLst/>
        </p:spPr>
      </p:pic>
      <p:sp>
        <p:nvSpPr>
          <p:cNvPr id="2" name="文字方塊 1">
            <a:extLst>
              <a:ext uri="{FF2B5EF4-FFF2-40B4-BE49-F238E27FC236}">
                <a16:creationId xmlns:a16="http://schemas.microsoft.com/office/drawing/2014/main" id="{947C7C58-416F-4E48-B73B-344B932AAB08}"/>
              </a:ext>
            </a:extLst>
          </p:cNvPr>
          <p:cNvSpPr txBox="1"/>
          <p:nvPr/>
        </p:nvSpPr>
        <p:spPr>
          <a:xfrm>
            <a:off x="5413604" y="5705812"/>
            <a:ext cx="6537764" cy="1015663"/>
          </a:xfrm>
          <a:prstGeom prst="rect">
            <a:avLst/>
          </a:prstGeom>
          <a:noFill/>
        </p:spPr>
        <p:txBody>
          <a:bodyPr wrap="square" rtlCol="0">
            <a:spAutoFit/>
          </a:bodyPr>
          <a:lstStyle/>
          <a:p>
            <a:r>
              <a:rPr lang="zh-HK" altLang="en-US" sz="2400" dirty="0"/>
              <a:t>資料來源</a:t>
            </a:r>
            <a:r>
              <a:rPr lang="zh-HK" altLang="en-US" dirty="0"/>
              <a:t>：</a:t>
            </a:r>
            <a:r>
              <a:rPr lang="en-US" altLang="zh-HK" dirty="0">
                <a:solidFill>
                  <a:srgbClr val="0000FF"/>
                </a:solidFill>
                <a:hlinkClick r:id="rId4">
                  <a:extLst>
                    <a:ext uri="{A12FA001-AC4F-418D-AE19-62706E023703}">
                      <ahyp:hlinkClr xmlns:ahyp="http://schemas.microsoft.com/office/drawing/2018/hyperlinkcolor" val="tx"/>
                    </a:ext>
                  </a:extLst>
                </a:hlinkClick>
              </a:rPr>
              <a:t>https://www.mceducation.com.hk/mcgs/res/6C/GS2019_6.5U2_ch3p26_qr03.pdf</a:t>
            </a:r>
            <a:r>
              <a:rPr lang="en-US" altLang="zh-HK" dirty="0">
                <a:solidFill>
                  <a:srgbClr val="0000FF"/>
                </a:solidFill>
              </a:rPr>
              <a:t> </a:t>
            </a:r>
            <a:endParaRPr lang="zh-HK" altLang="en-US" dirty="0">
              <a:solidFill>
                <a:srgbClr val="0000FF"/>
              </a:solidFill>
            </a:endParaRPr>
          </a:p>
        </p:txBody>
      </p:sp>
    </p:spTree>
    <p:extLst>
      <p:ext uri="{BB962C8B-B14F-4D97-AF65-F5344CB8AC3E}">
        <p14:creationId xmlns:p14="http://schemas.microsoft.com/office/powerpoint/2010/main" val="41102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chemeClr val="accent2">
              <a:lumMod val="60000"/>
              <a:lumOff val="40000"/>
            </a:schemeClr>
          </a:solidFill>
        </p:spPr>
        <p:txBody>
          <a:bodyPr/>
          <a:lstStyle/>
          <a:p>
            <a:r>
              <a:rPr lang="en-US" altLang="zh-HK" dirty="0"/>
              <a:t>1.2	</a:t>
            </a:r>
            <a:r>
              <a:rPr lang="zh-HK" altLang="en-US" dirty="0"/>
              <a:t>三個重點</a:t>
            </a:r>
            <a:br>
              <a:rPr lang="en-US" altLang="zh-HK" dirty="0"/>
            </a:br>
            <a:endParaRPr lang="zh-HK" altLang="en-US" sz="4000" dirty="0"/>
          </a:p>
        </p:txBody>
      </p:sp>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p:txBody>
          <a:bodyPr vert="horz">
            <a:normAutofit/>
          </a:bodyPr>
          <a:lstStyle/>
          <a:p>
            <a:pPr marL="0" indent="0">
              <a:lnSpc>
                <a:spcPct val="100000"/>
              </a:lnSpc>
              <a:buNone/>
            </a:pPr>
            <a:r>
              <a:rPr lang="en-US" altLang="zh-TW"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2.2.1  </a:t>
            </a:r>
            <a:r>
              <a:rPr lang="zh-TW" altLang="en-US"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獨立而專業的檢控部門</a:t>
            </a:r>
          </a:p>
          <a:p>
            <a:pPr marL="0" indent="0">
              <a:lnSpc>
                <a:spcPct val="100000"/>
              </a:lnSpc>
              <a:buNone/>
            </a:pPr>
            <a:r>
              <a:rPr lang="zh-TW" altLang="en-US" sz="3200" dirty="0">
                <a:latin typeface="標楷體" panose="03000509000000000000" pitchFamily="65" charset="-120"/>
                <a:ea typeface="標楷體" panose="03000509000000000000" pitchFamily="65" charset="-120"/>
              </a:rPr>
              <a:t>    據</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基本法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第六十三條，「香港特別行政區律政司主管刑事檢察工作，不受任何干涉。」律政司的願景是「透過以有力、高效和公平的方式處理司法事務，以及具策略性的法律政策，促進法治和司法公義，以達至普惠包容的可持續發展」。</a:t>
            </a:r>
            <a:endParaRPr lang="en-US" altLang="zh-TW" sz="3200" dirty="0">
              <a:latin typeface="標楷體" panose="03000509000000000000" pitchFamily="65" charset="-120"/>
              <a:ea typeface="標楷體" panose="03000509000000000000" pitchFamily="65" charset="-120"/>
            </a:endParaRPr>
          </a:p>
          <a:p>
            <a:pPr marL="0" indent="0" algn="r">
              <a:lnSpc>
                <a:spcPct val="100000"/>
              </a:lnSpc>
              <a:buNone/>
            </a:pPr>
            <a:r>
              <a:rPr lang="zh-TW" altLang="en-US" dirty="0">
                <a:latin typeface="標楷體" panose="03000509000000000000" pitchFamily="65" charset="-120"/>
                <a:ea typeface="標楷體" panose="03000509000000000000" pitchFamily="65" charset="-120"/>
              </a:rPr>
              <a:t>（未完，續下頁）</a:t>
            </a:r>
          </a:p>
          <a:p>
            <a:pPr marL="0" indent="0">
              <a:lnSpc>
                <a:spcPct val="100000"/>
              </a:lnSpc>
              <a:buNone/>
            </a:pP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標題 1">
            <a:extLst>
              <a:ext uri="{FF2B5EF4-FFF2-40B4-BE49-F238E27FC236}">
                <a16:creationId xmlns:a16="http://schemas.microsoft.com/office/drawing/2014/main" id="{24B82FBF-9281-4D05-97AC-EE8EF8E55D47}"/>
              </a:ext>
            </a:extLst>
          </p:cNvPr>
          <p:cNvSpPr txBox="1">
            <a:spLocks/>
          </p:cNvSpPr>
          <p:nvPr/>
        </p:nvSpPr>
        <p:spPr>
          <a:xfrm>
            <a:off x="838200" y="365125"/>
            <a:ext cx="10515600" cy="1325563"/>
          </a:xfrm>
          <a:prstGeom prst="rect">
            <a:avLst/>
          </a:prstGeom>
          <a:solidFill>
            <a:srgbClr val="0000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2.2	 </a:t>
            </a:r>
            <a:r>
              <a:rPr kumimoji="0" lang="zh-TW" altLang="en-US" sz="4400" b="0" i="0" u="none" strike="noStrike" kern="1200" cap="none" spc="0" normalizeH="0" baseline="0" noProof="0" dirty="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執行上有關人員如何維繫香港的法治</a:t>
            </a:r>
            <a:endParaRPr kumimoji="0" lang="zh-HK" altLang="en-US" sz="4400" b="0" i="0" u="none" strike="noStrike" kern="1200" cap="none" spc="0" normalizeH="0" baseline="0" noProof="0" dirty="0">
              <a:ln>
                <a:noFill/>
              </a:ln>
              <a:solidFill>
                <a:prstClr val="white"/>
              </a:solidFill>
              <a:effectLst/>
              <a:uLnTx/>
              <a:uFillTx/>
              <a:latin typeface="Calibri Light" panose="020F0302020204030204"/>
              <a:ea typeface="新細明體" panose="02020500000000000000" pitchFamily="18" charset="-120"/>
              <a:cs typeface="+mj-cs"/>
            </a:endParaRPr>
          </a:p>
        </p:txBody>
      </p:sp>
    </p:spTree>
    <p:extLst>
      <p:ext uri="{BB962C8B-B14F-4D97-AF65-F5344CB8AC3E}">
        <p14:creationId xmlns:p14="http://schemas.microsoft.com/office/powerpoint/2010/main" val="32188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862642"/>
            <a:ext cx="10515600" cy="5314321"/>
          </a:xfrm>
        </p:spPr>
        <p:txBody>
          <a:bodyPr vert="horz">
            <a:normAutofit lnSpcReduction="10000"/>
          </a:bodyPr>
          <a:lstStyle/>
          <a:p>
            <a:pPr marL="0" indent="0">
              <a:lnSpc>
                <a:spcPct val="100000"/>
              </a:lnSpc>
              <a:buNone/>
            </a:pPr>
            <a:r>
              <a:rPr lang="zh-TW" altLang="en-US" sz="3200" dirty="0">
                <a:latin typeface="標楷體" panose="03000509000000000000" pitchFamily="65" charset="-120"/>
                <a:ea typeface="標楷體" panose="03000509000000000000" pitchFamily="65" charset="-120"/>
              </a:rPr>
              <a:t>（接上頁）    </a:t>
            </a:r>
            <a:endParaRPr lang="en-US" altLang="zh-TW" sz="3200" dirty="0">
              <a:latin typeface="標楷體" panose="03000509000000000000" pitchFamily="65" charset="-120"/>
              <a:ea typeface="標楷體" panose="03000509000000000000" pitchFamily="65" charset="-120"/>
            </a:endParaRPr>
          </a:p>
          <a:p>
            <a:pPr marL="0" indent="0">
              <a:lnSpc>
                <a:spcPct val="100000"/>
              </a:lnSpc>
              <a:buNone/>
            </a:pPr>
            <a:r>
              <a:rPr lang="en-US" altLang="zh-TW" sz="3200" dirty="0">
                <a:latin typeface="標楷體" panose="03000509000000000000" pitchFamily="65" charset="-120"/>
                <a:ea typeface="標楷體" panose="03000509000000000000" pitchFamily="65" charset="-120"/>
              </a:rPr>
              <a:t>    </a:t>
            </a:r>
            <a:r>
              <a:rPr lang="zh-TW" altLang="en-US" sz="3200" dirty="0">
                <a:solidFill>
                  <a:srgbClr val="3333FF"/>
                </a:solidFill>
                <a:latin typeface="標楷體" panose="03000509000000000000" pitchFamily="65" charset="-120"/>
                <a:ea typeface="標楷體" panose="03000509000000000000" pitchFamily="65" charset="-120"/>
              </a:rPr>
              <a:t>法治的其中一個原則是違法必究，但檢控工作應該是有法必依。</a:t>
            </a:r>
            <a:r>
              <a:rPr lang="zh-TW" altLang="en-US" sz="3200" dirty="0">
                <a:latin typeface="標楷體" panose="03000509000000000000" pitchFamily="65" charset="-120"/>
                <a:ea typeface="標楷體" panose="03000509000000000000" pitchFamily="65" charset="-120"/>
              </a:rPr>
              <a:t>香港的檢控工作在實務上依從律政司出版、大衆可參閲的</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檢控守則</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檢控守則</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為檢控工作提供清晰的指引和原則。檢控人員不得受任何涉及調查、政治、傳媒、社群或個人的利益或陳述的因素影響。</a:t>
            </a:r>
            <a:r>
              <a:rPr lang="zh-TW" altLang="en-US" sz="3200" dirty="0">
                <a:solidFill>
                  <a:srgbClr val="3333FF"/>
                </a:solidFill>
                <a:latin typeface="標楷體" panose="03000509000000000000" pitchFamily="65" charset="-120"/>
                <a:ea typeface="標楷體" panose="03000509000000000000" pitchFamily="65" charset="-120"/>
              </a:rPr>
              <a:t>所有檢控決定是按可接納證據、適用法律和</a:t>
            </a:r>
            <a:r>
              <a:rPr lang="en-US" altLang="zh-TW" sz="3200" dirty="0">
                <a:solidFill>
                  <a:srgbClr val="3333FF"/>
                </a:solidFill>
                <a:latin typeface="標楷體" panose="03000509000000000000" pitchFamily="65" charset="-120"/>
                <a:ea typeface="標楷體" panose="03000509000000000000" pitchFamily="65" charset="-120"/>
              </a:rPr>
              <a:t>《</a:t>
            </a:r>
            <a:r>
              <a:rPr lang="zh-TW" altLang="en-US" sz="3200" dirty="0">
                <a:solidFill>
                  <a:srgbClr val="3333FF"/>
                </a:solidFill>
                <a:latin typeface="標楷體" panose="03000509000000000000" pitchFamily="65" charset="-120"/>
                <a:ea typeface="標楷體" panose="03000509000000000000" pitchFamily="65" charset="-120"/>
              </a:rPr>
              <a:t>檢控守則</a:t>
            </a:r>
            <a:r>
              <a:rPr lang="en-US" altLang="zh-TW" sz="3200" dirty="0">
                <a:solidFill>
                  <a:srgbClr val="3333FF"/>
                </a:solidFill>
                <a:latin typeface="標楷體" panose="03000509000000000000" pitchFamily="65" charset="-120"/>
                <a:ea typeface="標楷體" panose="03000509000000000000" pitchFamily="65" charset="-120"/>
              </a:rPr>
              <a:t>》</a:t>
            </a:r>
            <a:r>
              <a:rPr lang="zh-TW" altLang="en-US" sz="3200" dirty="0">
                <a:solidFill>
                  <a:srgbClr val="3333FF"/>
                </a:solidFill>
                <a:latin typeface="標楷體" panose="03000509000000000000" pitchFamily="65" charset="-120"/>
                <a:ea typeface="標楷體" panose="03000509000000000000" pitchFamily="65" charset="-120"/>
              </a:rPr>
              <a:t>而作出，不會有任何政治考慮。</a:t>
            </a:r>
            <a:r>
              <a:rPr lang="zh-TW" altLang="en-US" sz="3200" dirty="0">
                <a:latin typeface="標楷體" panose="03000509000000000000" pitchFamily="65" charset="-120"/>
                <a:ea typeface="標楷體" panose="03000509000000000000" pitchFamily="65" charset="-120"/>
              </a:rPr>
              <a:t>案件不會因涉案人士的政治理念或背景而在處理上有所不同，律政司在有充分可被法院接納的證據，令案件有合理機會達致定罪的情況下，才會提出起訴。</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222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240630" y="4842797"/>
            <a:ext cx="11629807" cy="1696115"/>
          </a:xfrm>
          <a:ln>
            <a:solidFill>
              <a:schemeClr val="tx1"/>
            </a:solidFill>
          </a:ln>
        </p:spPr>
        <p:txBody>
          <a:bodyPr vert="horz" anchor="ctr">
            <a:normAutofit fontScale="92500" lnSpcReduction="10000"/>
          </a:bodyPr>
          <a:lstStyle/>
          <a:p>
            <a:pPr marL="0" indent="0">
              <a:lnSpc>
                <a:spcPct val="120000"/>
              </a:lnSpc>
              <a:spcAft>
                <a:spcPts val="1200"/>
              </a:spcAft>
              <a:buNone/>
            </a:pPr>
            <a:r>
              <a:rPr lang="zh-TW" altLang="en-US" sz="3200" kern="100" dirty="0">
                <a:latin typeface="Times New Roman" panose="02020603050405020304" pitchFamily="18" charset="0"/>
                <a:ea typeface="標楷體" panose="03000509000000000000" pitchFamily="65" charset="-120"/>
              </a:rPr>
              <a:t>目前，下級法院（即裁判法院）的檢控工作，通常由法庭檢控主任處理，他們大多沒有律師資格。至於上級法院（即區域法院及原訟法庭）的案件和裁判法院  較複雜的案件，則由政府律師負責檢控工作。</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8" name="Picture 8">
            <a:extLst>
              <a:ext uri="{FF2B5EF4-FFF2-40B4-BE49-F238E27FC236}">
                <a16:creationId xmlns:a16="http://schemas.microsoft.com/office/drawing/2014/main" id="{61D66329-EE94-4D02-B59B-999FF19D9A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4045" y="542159"/>
            <a:ext cx="9636392" cy="4023813"/>
          </a:xfrm>
          <a:prstGeom prst="rect">
            <a:avLst/>
          </a:prstGeom>
          <a:noFill/>
          <a:ln w="6350" cmpd="sng">
            <a:solidFill>
              <a:srgbClr val="000000"/>
            </a:solidFill>
            <a:miter lim="800000"/>
            <a:headEnd/>
            <a:tailEnd/>
          </a:ln>
          <a:effectLst/>
        </p:spPr>
      </p:pic>
      <p:pic>
        <p:nvPicPr>
          <p:cNvPr id="7" name="Picture 10" descr="資料4_logo">
            <a:extLst>
              <a:ext uri="{FF2B5EF4-FFF2-40B4-BE49-F238E27FC236}">
                <a16:creationId xmlns:a16="http://schemas.microsoft.com/office/drawing/2014/main" id="{A9B4B25B-38A6-42B9-A208-BD778D4D01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32" y="542159"/>
            <a:ext cx="1853228" cy="1058041"/>
          </a:xfrm>
          <a:prstGeom prst="rect">
            <a:avLst/>
          </a:prstGeom>
          <a:noFill/>
          <a:ln>
            <a:noFill/>
          </a:ln>
        </p:spPr>
      </p:pic>
      <p:sp>
        <p:nvSpPr>
          <p:cNvPr id="9" name="文字方塊 8">
            <a:extLst>
              <a:ext uri="{FF2B5EF4-FFF2-40B4-BE49-F238E27FC236}">
                <a16:creationId xmlns:a16="http://schemas.microsoft.com/office/drawing/2014/main" id="{CA103E20-B07F-4B00-BA0C-A6D60B2803F3}"/>
              </a:ext>
            </a:extLst>
          </p:cNvPr>
          <p:cNvSpPr txBox="1"/>
          <p:nvPr/>
        </p:nvSpPr>
        <p:spPr>
          <a:xfrm>
            <a:off x="6218400" y="3968181"/>
            <a:ext cx="4390720" cy="584775"/>
          </a:xfrm>
          <a:prstGeom prst="rect">
            <a:avLst/>
          </a:prstGeom>
          <a:noFill/>
        </p:spPr>
        <p:txBody>
          <a:bodyPr wrap="square" rtlCol="0">
            <a:spAutoFit/>
          </a:bodyPr>
          <a:lstStyle/>
          <a:p>
            <a:pPr algn="ctr"/>
            <a:r>
              <a:rPr lang="en-US" altLang="zh-TW" sz="16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u="sng" dirty="0">
                <a:latin typeface="Times New Roman" panose="02020603050405020304" pitchFamily="18" charset="0"/>
                <a:ea typeface="標楷體" panose="03000509000000000000" pitchFamily="65" charset="-120"/>
                <a:cs typeface="Times New Roman" panose="02020603050405020304" pitchFamily="18" charset="0"/>
              </a:rPr>
              <a:t>司法及法律事務數據透視</a:t>
            </a:r>
            <a:r>
              <a:rPr lang="en-US" altLang="zh-TW" sz="1600"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u="sng"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u="sng"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u="sng" dirty="0">
                <a:latin typeface="Times New Roman" panose="02020603050405020304" pitchFamily="18" charset="0"/>
                <a:ea typeface="標楷體" panose="03000509000000000000" pitchFamily="65" charset="-120"/>
                <a:cs typeface="Times New Roman" panose="02020603050405020304" pitchFamily="18" charset="0"/>
              </a:rPr>
              <a:t>立法會秘書處資料研究組，</a:t>
            </a:r>
            <a:r>
              <a:rPr lang="en-US" altLang="zh-TW" sz="1600" u="sng"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600" u="sng"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u="sng"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u="sng"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u="sng"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600" u="sng" dirty="0">
                <a:latin typeface="Times New Roman" panose="02020603050405020304" pitchFamily="18" charset="0"/>
                <a:ea typeface="標楷體" panose="03000509000000000000" pitchFamily="65" charset="-120"/>
                <a:cs typeface="Times New Roman" panose="02020603050405020304" pitchFamily="18" charset="0"/>
              </a:rPr>
              <a:t>日</a:t>
            </a:r>
            <a:endParaRPr lang="zh-HK" altLang="en-US" sz="1600" u="sng"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495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參看資料四。香港上級法院的定罪率相比同樣實施普通法的澳洲和英格蘭是高還是低？</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香港上級法院的高定罪率顯示香港律政司的工作是怎樣的？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下級法院（即裁判法院）的比較又如何？</a:t>
            </a:r>
            <a:r>
              <a:rPr lang="zh-TW" altLang="zh-HK" sz="3200" kern="100" dirty="0">
                <a:ea typeface="標楷體" panose="03000509000000000000" pitchFamily="65" charset="-120"/>
                <a:cs typeface="Times New Roman" panose="02020603050405020304" pitchFamily="18" charset="0"/>
              </a:rPr>
              <a:t>你認為律政司應否積極提高下級法院的定罪率</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638355"/>
            <a:ext cx="10515600" cy="5538608"/>
          </a:xfrm>
        </p:spPr>
        <p:txBody>
          <a:bodyPr vert="horz">
            <a:normAutofit/>
          </a:bodyPr>
          <a:lstStyle/>
          <a:p>
            <a:pPr marL="0" indent="0">
              <a:lnSpc>
                <a:spcPct val="100000"/>
              </a:lnSpc>
              <a:buNone/>
            </a:pPr>
            <a:r>
              <a:rPr lang="en-US" altLang="zh-HK"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2.2.2	 </a:t>
            </a:r>
            <a:r>
              <a:rPr lang="zh-HK" altLang="en-US"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司法人員獨立斷案</a:t>
            </a:r>
          </a:p>
          <a:p>
            <a:pPr marL="0" indent="0">
              <a:lnSpc>
                <a:spcPct val="100000"/>
              </a:lnSpc>
              <a:buNone/>
            </a:pP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        《</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如何保障法治與司法獨立，我們已經在</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1.1</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段讀過，但</a:t>
            </a:r>
            <a:r>
              <a:rPr lang="zh-HK" altLang="en-US" sz="32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如何保障個別司法人員真正能夠「盡忠職守，奉公守法，公正廉潔，以無懼、無偏、無私、無欺之精神，維護法制，主持正義」</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（香港司法誓言中的部分誓詞）？</a:t>
            </a:r>
          </a:p>
          <a:p>
            <a:pPr marL="0" indent="0">
              <a:lnSpc>
                <a:spcPct val="100000"/>
              </a:lnSpc>
              <a:spcBef>
                <a:spcPts val="1800"/>
              </a:spcBef>
              <a:buNone/>
            </a:pP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        在初中階段，你可能已經在本教材套的初中教材系列，學過單元四「政治制度（一）」</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如何保障「行政主導體制下的司法獨立」，假如忘記了，可以在這網頁</a:t>
            </a:r>
            <a:r>
              <a:rPr lang="en-US" altLang="zh-TW" sz="32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https://www.basiclawresources.info/juniorsecondary</a:t>
            </a:r>
            <a:r>
              <a:rPr lang="en-US" altLang="zh-TW" sz="32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再次找來重溫。</a:t>
            </a:r>
          </a:p>
          <a:p>
            <a:pPr marL="0" indent="0">
              <a:lnSpc>
                <a:spcPct val="100000"/>
              </a:lnSpc>
              <a:buNone/>
            </a:pP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82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6D73D55-9E56-4D45-AAE4-D7DED490C56E}"/>
              </a:ext>
            </a:extLst>
          </p:cNvPr>
          <p:cNvSpPr>
            <a:spLocks noGrp="1"/>
          </p:cNvSpPr>
          <p:nvPr>
            <p:ph type="sldNum" sz="quarter" idx="12"/>
          </p:nvPr>
        </p:nvSpPr>
        <p:spPr/>
        <p:txBody>
          <a:bodyPr/>
          <a:lstStyle/>
          <a:p>
            <a:fld id="{10E6A508-BB07-4B8A-901D-15D03AC66BA5}" type="slidenum">
              <a:rPr lang="zh-HK" altLang="en-US" smtClean="0"/>
              <a:t>29</a:t>
            </a:fld>
            <a:endParaRPr lang="zh-HK" altLang="en-US"/>
          </a:p>
        </p:txBody>
      </p:sp>
      <p:pic>
        <p:nvPicPr>
          <p:cNvPr id="3" name="Content Placeholder 5">
            <a:extLst>
              <a:ext uri="{FF2B5EF4-FFF2-40B4-BE49-F238E27FC236}">
                <a16:creationId xmlns:a16="http://schemas.microsoft.com/office/drawing/2014/main" id="{AA29E66F-BD8E-4E27-8DEC-B04EDA636C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226" y="136525"/>
            <a:ext cx="5352250" cy="6584950"/>
          </a:xfrm>
          <a:prstGeom prst="rect">
            <a:avLst/>
          </a:prstGeom>
          <a:noFill/>
          <a:ln>
            <a:noFill/>
          </a:ln>
        </p:spPr>
      </p:pic>
      <p:sp>
        <p:nvSpPr>
          <p:cNvPr id="4" name="文字方塊 3">
            <a:extLst>
              <a:ext uri="{FF2B5EF4-FFF2-40B4-BE49-F238E27FC236}">
                <a16:creationId xmlns:a16="http://schemas.microsoft.com/office/drawing/2014/main" id="{4404CB34-5F4E-4F19-892C-8FC3684F3433}"/>
              </a:ext>
            </a:extLst>
          </p:cNvPr>
          <p:cNvSpPr txBox="1"/>
          <p:nvPr/>
        </p:nvSpPr>
        <p:spPr>
          <a:xfrm>
            <a:off x="149524" y="136525"/>
            <a:ext cx="6349042" cy="6616427"/>
          </a:xfrm>
          <a:prstGeom prst="rect">
            <a:avLst/>
          </a:prstGeom>
          <a:noFill/>
          <a:ln>
            <a:solidFill>
              <a:schemeClr val="tx1"/>
            </a:solidFill>
          </a:ln>
        </p:spPr>
        <p:txBody>
          <a:bodyPr wrap="square" rtlCol="0" anchor="ctr">
            <a:spAutoFit/>
          </a:bodyPr>
          <a:lstStyle/>
          <a:p>
            <a:pPr marL="85725">
              <a:lnSpc>
                <a:spcPts val="3300"/>
              </a:lnSpc>
            </a:pPr>
            <a:r>
              <a:rPr lang="en-US" altLang="zh-TW" sz="3200" kern="100" dirty="0">
                <a:effectLst/>
                <a:ea typeface="標楷體" panose="03000509000000000000" pitchFamily="65" charset="-120"/>
                <a:cs typeface="Times New Roman" panose="02020603050405020304" pitchFamily="18" charset="0"/>
              </a:rPr>
              <a:t>        </a:t>
            </a:r>
            <a:r>
              <a:rPr lang="zh-TW" altLang="zh-HK" sz="2800" kern="100" dirty="0">
                <a:effectLst/>
                <a:ea typeface="標楷體" panose="03000509000000000000" pitchFamily="65" charset="-120"/>
                <a:cs typeface="Times New Roman" panose="02020603050405020304" pitchFamily="18" charset="0"/>
              </a:rPr>
              <a:t>為使司法人員能夠無懼、無偏、無私、無欺，他們</a:t>
            </a:r>
            <a:r>
              <a:rPr lang="zh-TW" altLang="zh-HK" sz="2800" kern="100" dirty="0">
                <a:solidFill>
                  <a:srgbClr val="3333FF"/>
                </a:solidFill>
                <a:effectLst/>
                <a:ea typeface="標楷體" panose="03000509000000000000" pitchFamily="65" charset="-120"/>
                <a:cs typeface="Times New Roman" panose="02020603050405020304" pitchFamily="18" charset="0"/>
              </a:rPr>
              <a:t>在《基本法》中獲得「免控訴保障」（第八十五條）、「任期保障」（第八十九條）和「薪津保障」（第九十三條）。在「委任安排」（第八十八條）上法官都是由法律專業的獨立委員會所推薦任命的</a:t>
            </a:r>
            <a:r>
              <a:rPr lang="zh-TW" altLang="zh-HK" sz="2800" kern="100" dirty="0">
                <a:effectLst/>
                <a:ea typeface="標楷體" panose="03000509000000000000" pitchFamily="65" charset="-120"/>
                <a:cs typeface="Times New Roman" panose="02020603050405020304" pitchFamily="18" charset="0"/>
              </a:rPr>
              <a:t>，這些安排有助司法人員獨立地進行審判，法院行使審判權時，可以別無其他考慮、恐懼與顧慮了。</a:t>
            </a:r>
            <a:endParaRPr lang="en-US" altLang="zh-TW" sz="2800" kern="100" dirty="0">
              <a:effectLst/>
              <a:ea typeface="標楷體" panose="03000509000000000000" pitchFamily="65" charset="-120"/>
              <a:cs typeface="Times New Roman" panose="02020603050405020304" pitchFamily="18" charset="0"/>
            </a:endParaRPr>
          </a:p>
          <a:p>
            <a:pPr marL="85725">
              <a:lnSpc>
                <a:spcPts val="3300"/>
              </a:lnSpc>
            </a:pPr>
            <a:r>
              <a:rPr lang="zh-TW" altLang="en-US" sz="2800" kern="100" dirty="0">
                <a:ea typeface="標楷體" panose="03000509000000000000" pitchFamily="65" charset="-120"/>
                <a:cs typeface="Times New Roman" panose="02020603050405020304" pitchFamily="18" charset="0"/>
              </a:rPr>
              <a:t>          此外，由於法官必須在行為上時刻</a:t>
            </a:r>
            <a:r>
              <a:rPr lang="zh-TW" altLang="en-US" sz="3200" kern="100" dirty="0">
                <a:ea typeface="標楷體" panose="03000509000000000000" pitchFamily="65" charset="-120"/>
                <a:cs typeface="Times New Roman" panose="02020603050405020304" pitchFamily="18" charset="0"/>
              </a:rPr>
              <a:t>嚴守</a:t>
            </a:r>
            <a:r>
              <a:rPr lang="zh-TW" altLang="en-US" sz="2800" kern="100" dirty="0">
                <a:ea typeface="標楷體" panose="03000509000000000000" pitchFamily="65" charset="-120"/>
                <a:cs typeface="Times New Roman" panose="02020603050405020304" pitchFamily="18" charset="0"/>
              </a:rPr>
              <a:t>至高的標準，以維持公眾人士對司法機構的信心，司法機構在</a:t>
            </a:r>
            <a:r>
              <a:rPr lang="en-US" altLang="zh-TW" sz="2800" kern="100" dirty="0">
                <a:ea typeface="標楷體" panose="03000509000000000000" pitchFamily="65" charset="-120"/>
                <a:cs typeface="Times New Roman" panose="02020603050405020304" pitchFamily="18" charset="0"/>
              </a:rPr>
              <a:t>2004</a:t>
            </a:r>
            <a:r>
              <a:rPr lang="zh-TW" altLang="en-US" sz="2800" kern="100" dirty="0">
                <a:ea typeface="標楷體" panose="03000509000000000000" pitchFamily="65" charset="-120"/>
                <a:cs typeface="Times New Roman" panose="02020603050405020304" pitchFamily="18" charset="0"/>
              </a:rPr>
              <a:t>年編制了</a:t>
            </a:r>
            <a:r>
              <a:rPr lang="zh-TW" altLang="en-US" sz="2800" kern="100" dirty="0">
                <a:solidFill>
                  <a:srgbClr val="3333FF"/>
                </a:solidFill>
                <a:ea typeface="標楷體" panose="03000509000000000000" pitchFamily="65" charset="-120"/>
                <a:cs typeface="Times New Roman" panose="02020603050405020304" pitchFamily="18" charset="0"/>
              </a:rPr>
              <a:t>「法官行為指引」</a:t>
            </a:r>
            <a:r>
              <a:rPr lang="zh-TW" altLang="en-US" sz="2800" kern="100" dirty="0">
                <a:ea typeface="標楷體" panose="03000509000000000000" pitchFamily="65" charset="-120"/>
                <a:cs typeface="Times New Roman" panose="02020603050405020304" pitchFamily="18" charset="0"/>
              </a:rPr>
              <a:t>，規範法官的行為，幫助他們無偏無私地作出判決。</a:t>
            </a:r>
            <a:endParaRPr lang="zh-HK" altLang="en-US" sz="2800" kern="100" dirty="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5961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715814" y="1532926"/>
            <a:ext cx="10515600" cy="5052160"/>
          </a:xfrm>
        </p:spPr>
        <p:txBody>
          <a:bodyPr vert="horz">
            <a:normAutofit lnSpcReduction="10000"/>
          </a:bodyPr>
          <a:lstStyle/>
          <a:p>
            <a:pPr indent="0">
              <a:lnSpc>
                <a:spcPct val="120000"/>
              </a:lnSpc>
              <a:spcBef>
                <a:spcPts val="600"/>
              </a:spcBef>
              <a:buNone/>
              <a:tabLst>
                <a:tab pos="266700" algn="l"/>
              </a:tabLst>
            </a:pPr>
            <a:r>
              <a:rPr lang="en-US" altLang="zh-TW" sz="3200" kern="100" spc="-10" dirty="0">
                <a:latin typeface="Times New Roman" panose="02020603050405020304" pitchFamily="18" charset="0"/>
                <a:ea typeface="標楷體" panose="03000509000000000000" pitchFamily="65" charset="-120"/>
              </a:rPr>
              <a:t>        </a:t>
            </a:r>
            <a:r>
              <a:rPr lang="zh-TW" altLang="zh-HK" sz="3200" kern="100" spc="-10" dirty="0">
                <a:latin typeface="Times New Roman" panose="02020603050405020304" pitchFamily="18" charset="0"/>
                <a:ea typeface="標楷體" panose="03000509000000000000" pitchFamily="65" charset="-120"/>
              </a:rPr>
              <a:t>法治是香港賴以成功的基石。回歸以來，有評論認爲香港「法治已死」，但據世界經濟論壇《</a:t>
            </a:r>
            <a:r>
              <a:rPr lang="en-US" altLang="zh-HK" sz="3200" kern="100" spc="-10" dirty="0">
                <a:latin typeface="Times New Roman" panose="02020603050405020304" pitchFamily="18" charset="0"/>
                <a:ea typeface="標楷體" panose="03000509000000000000" pitchFamily="65" charset="-120"/>
              </a:rPr>
              <a:t>2019</a:t>
            </a:r>
            <a:r>
              <a:rPr lang="zh-TW" altLang="zh-HK" sz="3200" kern="100" spc="-10" dirty="0">
                <a:latin typeface="Times New Roman" panose="02020603050405020304" pitchFamily="18" charset="0"/>
                <a:ea typeface="標楷體" panose="03000509000000000000" pitchFamily="65" charset="-120"/>
              </a:rPr>
              <a:t>全球競爭力報告》</a:t>
            </a:r>
            <a:r>
              <a:rPr lang="zh-TW" altLang="zh-HK" sz="3200" kern="100" spc="-10" dirty="0">
                <a:solidFill>
                  <a:srgbClr val="3333FF"/>
                </a:solidFill>
                <a:latin typeface="Times New Roman" panose="02020603050405020304" pitchFamily="18" charset="0"/>
                <a:ea typeface="標楷體" panose="03000509000000000000" pitchFamily="65" charset="-120"/>
              </a:rPr>
              <a:t>香港的司法獨立排名全亞洲第二</a:t>
            </a:r>
            <a:r>
              <a:rPr lang="zh-TW" altLang="zh-HK" sz="3200" kern="100" spc="-10" dirty="0">
                <a:latin typeface="Times New Roman" panose="02020603050405020304" pitchFamily="18" charset="0"/>
                <a:ea typeface="標楷體" panose="03000509000000000000" pitchFamily="65" charset="-120"/>
              </a:rPr>
              <a:t>、全世界第八；而據世界銀行《</a:t>
            </a:r>
            <a:r>
              <a:rPr lang="en-US" altLang="zh-HK" sz="3200" kern="100" spc="-10" dirty="0">
                <a:latin typeface="Times New Roman" panose="02020603050405020304" pitchFamily="18" charset="0"/>
                <a:ea typeface="標楷體" panose="03000509000000000000" pitchFamily="65" charset="-120"/>
              </a:rPr>
              <a:t>2021</a:t>
            </a:r>
            <a:r>
              <a:rPr lang="zh-TW" altLang="zh-HK" sz="3200" kern="100" spc="-10" dirty="0">
                <a:latin typeface="Times New Roman" panose="02020603050405020304" pitchFamily="18" charset="0"/>
                <a:ea typeface="標楷體" panose="03000509000000000000" pitchFamily="65" charset="-120"/>
              </a:rPr>
              <a:t>世界管治指標》</a:t>
            </a:r>
            <a:r>
              <a:rPr lang="zh-TW" altLang="zh-HK" sz="3200" kern="100" spc="-10" dirty="0">
                <a:solidFill>
                  <a:srgbClr val="3333FF"/>
                </a:solidFill>
                <a:latin typeface="Times New Roman" panose="02020603050405020304" pitchFamily="18" charset="0"/>
                <a:ea typeface="標楷體" panose="03000509000000000000" pitchFamily="65" charset="-120"/>
              </a:rPr>
              <a:t>法治亞洲第二、全球第</a:t>
            </a:r>
            <a:r>
              <a:rPr lang="en-US" altLang="zh-HK" sz="3200" kern="100" spc="-10" dirty="0">
                <a:solidFill>
                  <a:srgbClr val="3333FF"/>
                </a:solidFill>
                <a:latin typeface="Times New Roman" panose="02020603050405020304" pitchFamily="18" charset="0"/>
                <a:ea typeface="標楷體" panose="03000509000000000000" pitchFamily="65" charset="-120"/>
              </a:rPr>
              <a:t>18</a:t>
            </a:r>
            <a:r>
              <a:rPr lang="zh-TW" altLang="zh-HK" sz="3200" kern="100" spc="-10" dirty="0">
                <a:latin typeface="Times New Roman" panose="02020603050405020304" pitchFamily="18" charset="0"/>
                <a:ea typeface="標楷體" panose="03000509000000000000" pitchFamily="65" charset="-120"/>
              </a:rPr>
              <a:t>。</a:t>
            </a:r>
            <a:endParaRPr lang="zh-TW" altLang="zh-HK" sz="3200" kern="100" dirty="0">
              <a:latin typeface="Times New Roman" panose="02020603050405020304" pitchFamily="18" charset="0"/>
              <a:ea typeface="SimSun" panose="02010600030101010101" pitchFamily="2" charset="-122"/>
            </a:endParaRPr>
          </a:p>
          <a:p>
            <a:pPr marL="176213" indent="0">
              <a:lnSpc>
                <a:spcPct val="120000"/>
              </a:lnSpc>
              <a:buNone/>
            </a:pP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因應中美的衝突，許多歐美國家都以不同程度的方式針對香港，就連香港製造的貨品也被迫要貼上「中國製造」的標籤，但據西方標準設計的這些</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國際比較研究</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，仍不得不</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承認香港的法治在亞洲以致世界都屬於高水平</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kern="100" dirty="0">
              <a:ea typeface="標楷體" panose="03000509000000000000" pitchFamily="65" charset="-120"/>
              <a:cs typeface="Times New Roman" panose="02020603050405020304" pitchFamily="18" charset="0"/>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4968513" y="398219"/>
            <a:ext cx="2254974" cy="1094914"/>
            <a:chOff x="6502" y="7859"/>
            <a:chExt cx="1907" cy="865"/>
          </a:xfrm>
          <a:solidFill>
            <a:srgbClr val="3333FF"/>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55" y="8040"/>
              <a:ext cx="1532" cy="506"/>
              <a:chOff x="6655" y="8040"/>
              <a:chExt cx="1532" cy="506"/>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55" y="8040"/>
                <a:ext cx="516"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740" y="8040"/>
                <a:ext cx="447"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FA20A93-8998-40D4-9EA9-FCF166A41731}"/>
              </a:ext>
            </a:extLst>
          </p:cNvPr>
          <p:cNvSpPr>
            <a:spLocks noGrp="1"/>
          </p:cNvSpPr>
          <p:nvPr>
            <p:ph type="sldNum" sz="quarter" idx="12"/>
          </p:nvPr>
        </p:nvSpPr>
        <p:spPr/>
        <p:txBody>
          <a:bodyPr/>
          <a:lstStyle/>
          <a:p>
            <a:fld id="{10E6A508-BB07-4B8A-901D-15D03AC66BA5}" type="slidenum">
              <a:rPr lang="zh-HK" altLang="en-US" smtClean="0"/>
              <a:t>30</a:t>
            </a:fld>
            <a:endParaRPr lang="zh-HK" altLang="en-US"/>
          </a:p>
        </p:txBody>
      </p:sp>
      <p:pic>
        <p:nvPicPr>
          <p:cNvPr id="3" name="圖片 2">
            <a:extLst>
              <a:ext uri="{FF2B5EF4-FFF2-40B4-BE49-F238E27FC236}">
                <a16:creationId xmlns:a16="http://schemas.microsoft.com/office/drawing/2014/main" id="{DCE70517-89E4-4280-A827-A687DAEE1A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074" y="136525"/>
            <a:ext cx="7444893" cy="5568306"/>
          </a:xfrm>
          <a:prstGeom prst="rect">
            <a:avLst/>
          </a:prstGeom>
          <a:noFill/>
          <a:ln>
            <a:solidFill>
              <a:srgbClr val="2F5496"/>
            </a:solidFill>
          </a:ln>
        </p:spPr>
      </p:pic>
      <p:sp>
        <p:nvSpPr>
          <p:cNvPr id="5" name="文字方塊 4">
            <a:extLst>
              <a:ext uri="{FF2B5EF4-FFF2-40B4-BE49-F238E27FC236}">
                <a16:creationId xmlns:a16="http://schemas.microsoft.com/office/drawing/2014/main" id="{28830BC1-A441-4EAC-8E68-315ACDBBADE3}"/>
              </a:ext>
            </a:extLst>
          </p:cNvPr>
          <p:cNvSpPr txBox="1"/>
          <p:nvPr/>
        </p:nvSpPr>
        <p:spPr>
          <a:xfrm>
            <a:off x="1362974" y="5740797"/>
            <a:ext cx="8619226" cy="1231106"/>
          </a:xfrm>
          <a:prstGeom prst="rect">
            <a:avLst/>
          </a:prstGeom>
          <a:noFill/>
        </p:spPr>
        <p:txBody>
          <a:bodyPr wrap="square" rtlCol="0">
            <a:spAutoFit/>
          </a:bodyPr>
          <a:lstStyle/>
          <a:p>
            <a:pPr algn="ctr"/>
            <a:r>
              <a:rPr lang="zh-HK" altLang="en-US" sz="2800" dirty="0">
                <a:latin typeface="標楷體" panose="03000509000000000000" pitchFamily="65" charset="-120"/>
                <a:ea typeface="標楷體" panose="03000509000000000000" pitchFamily="65" charset="-120"/>
              </a:rPr>
              <a:t>資料來源：律政司的公開培訓資料，</a:t>
            </a:r>
          </a:p>
          <a:p>
            <a:r>
              <a:rPr lang="zh-HK" altLang="en-US" sz="2800" dirty="0">
                <a:latin typeface="標楷體" panose="03000509000000000000" pitchFamily="65" charset="-120"/>
                <a:ea typeface="標楷體" panose="03000509000000000000" pitchFamily="65" charset="-120"/>
              </a:rPr>
              <a:t>見 </a:t>
            </a:r>
            <a:r>
              <a:rPr lang="en-US" altLang="zh-HK" sz="2000" dirty="0">
                <a:solidFill>
                  <a:srgbClr val="0000FF"/>
                </a:solidFill>
                <a:hlinkClick r:id="rId3">
                  <a:extLst>
                    <a:ext uri="{A12FA001-AC4F-418D-AE19-62706E023703}">
                      <ahyp:hlinkClr xmlns:ahyp="http://schemas.microsoft.com/office/drawing/2018/hyperlinkcolor" val="tx"/>
                    </a:ext>
                  </a:extLst>
                </a:hlinkClick>
              </a:rPr>
              <a:t>https://endeavour.org.hk/images/training/2021_03/202103_training_05.pdf</a:t>
            </a:r>
            <a:r>
              <a:rPr lang="en-US" altLang="zh-HK" sz="2000" dirty="0">
                <a:solidFill>
                  <a:srgbClr val="0000FF"/>
                </a:solidFill>
              </a:rPr>
              <a:t> </a:t>
            </a:r>
          </a:p>
          <a:p>
            <a:r>
              <a:rPr lang="zh-HK" altLang="en-US" dirty="0"/>
              <a:t> </a:t>
            </a:r>
          </a:p>
        </p:txBody>
      </p:sp>
    </p:spTree>
    <p:extLst>
      <p:ext uri="{BB962C8B-B14F-4D97-AF65-F5344CB8AC3E}">
        <p14:creationId xmlns:p14="http://schemas.microsoft.com/office/powerpoint/2010/main" val="12233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1897810" y="1603376"/>
            <a:ext cx="9242605" cy="2852737"/>
          </a:xfrm>
        </p:spPr>
        <p:txBody>
          <a:bodyPr/>
          <a:lstStyle/>
          <a:p>
            <a:pPr marL="228600" lvl="0" indent="-228600">
              <a:spcBef>
                <a:spcPts val="1000"/>
              </a:spcBef>
              <a:defRPr/>
            </a:pP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訂立了</a:t>
            </a:r>
            <a: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，有影響        香港的法治嗎？</a:t>
            </a:r>
            <a:br>
              <a:rPr lang="en-US" altLang="zh-TW" sz="4800"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br>
            <a:endParaRPr lang="zh-HK" altLang="en-US" sz="4800" dirty="0">
              <a:solidFill>
                <a:srgbClr val="3333FF"/>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1BB3C995-4839-4ABC-A3EE-36E8AA713CA0}"/>
              </a:ext>
            </a:extLst>
          </p:cNvPr>
          <p:cNvSpPr/>
          <p:nvPr/>
        </p:nvSpPr>
        <p:spPr>
          <a:xfrm>
            <a:off x="831849" y="2590337"/>
            <a:ext cx="1065961" cy="1136274"/>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3</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54745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455791"/>
            <a:ext cx="10515600" cy="6265683"/>
          </a:xfrm>
        </p:spPr>
        <p:txBody>
          <a:bodyPr vert="horz">
            <a:normAutofit fontScale="85000" lnSpcReduction="20000"/>
          </a:bodyPr>
          <a:lstStyle/>
          <a:p>
            <a:pPr marL="0" indent="0">
              <a:lnSpc>
                <a:spcPct val="100000"/>
              </a:lnSpc>
              <a:spcAft>
                <a:spcPts val="1200"/>
              </a:spcAft>
              <a:buNone/>
            </a:pPr>
            <a:r>
              <a:rPr lang="en-US" altLang="zh-HK"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訂立了</a:t>
            </a:r>
            <a:r>
              <a:rPr lang="en-US" altLang="zh-TW"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，有影響香港的法治嗎？</a:t>
            </a:r>
            <a:endParaRPr lang="zh-HK" altLang="en-US" sz="3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Bef>
                <a:spcPts val="1200"/>
              </a:spcBef>
              <a:spcAft>
                <a:spcPts val="300"/>
              </a:spcAft>
              <a:buFont typeface="Wingdings" panose="05000000000000000000" pitchFamily="2" charset="2"/>
              <a:buChar char="§"/>
            </a:pPr>
            <a:r>
              <a:rPr lang="en-US" altLang="zh-HK"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500" b="1" kern="100" dirty="0">
                <a:solidFill>
                  <a:srgbClr val="000000"/>
                </a:solidFill>
                <a:latin typeface="Times New Roman" panose="02020603050405020304" pitchFamily="18" charset="0"/>
                <a:ea typeface="標楷體" panose="03000509000000000000" pitchFamily="65" charset="-120"/>
                <a:cs typeface="Wingdings" panose="05000000000000000000" pitchFamily="2" charset="2"/>
              </a:rPr>
              <a:t>《香港國安法》堅持法治價值</a:t>
            </a:r>
            <a:endParaRPr lang="zh-TW" altLang="zh-HK" sz="3500" kern="100" dirty="0">
              <a:latin typeface="Times New Roman" panose="02020603050405020304" pitchFamily="18" charset="0"/>
              <a:ea typeface="SimSun" panose="02010600030101010101" pitchFamily="2" charset="-122"/>
              <a:cs typeface="Wingdings" panose="05000000000000000000" pitchFamily="2" charset="2"/>
            </a:endParaRPr>
          </a:p>
          <a:p>
            <a:pPr marL="0" indent="0">
              <a:lnSpc>
                <a:spcPct val="140000"/>
              </a:lnSpc>
              <a:buNone/>
            </a:pPr>
            <a:r>
              <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《香港國安法》強調維護國家安全的同時，保障和尊重人權並堅持法治價值。</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《香港國安法》第四條和第五條清楚規定</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根據香港法律所享有的人權和基本權利須予以尊重及保護，清楚列明「假定無罪」的原則及其他訴訟權利。</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《香港國安法》明確指出香港特區應當依法保護居民根據《基本法》、《公民權利和政治權利國際公約》和《經濟、社會與文化權利的國際公約》適用於香港有關規定享有的權利和自由。</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然而，有關權利和自由並非絕對，在有必要保障包括國家安全、公共安全和秩序或他人的權利和自由等情況下，部分權利和自由依法受到限制，此舉普世皆然。</a:t>
            </a:r>
            <a:endPar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r">
              <a:lnSpc>
                <a:spcPct val="100000"/>
              </a:lnSpc>
              <a:spcBef>
                <a:spcPts val="0"/>
              </a:spcBef>
              <a:buNone/>
            </a:pPr>
            <a:r>
              <a:rPr lang="zh-TW" altLang="en-US" i="1" dirty="0">
                <a:solidFill>
                  <a:prstClr val="black"/>
                </a:solidFill>
                <a:latin typeface="標楷體" panose="03000509000000000000" pitchFamily="65" charset="-120"/>
                <a:ea typeface="標楷體" panose="03000509000000000000" pitchFamily="65" charset="-120"/>
              </a:rPr>
              <a:t>（未完，續下頁）</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600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455792"/>
            <a:ext cx="10515600" cy="6083120"/>
          </a:xfrm>
        </p:spPr>
        <p:txBody>
          <a:bodyPr vert="horz">
            <a:normAutofit fontScale="92500" lnSpcReduction="10000"/>
          </a:bodyPr>
          <a:lstStyle/>
          <a:p>
            <a:pPr marL="0" indent="0">
              <a:lnSpc>
                <a:spcPct val="100000"/>
              </a:lnSpc>
              <a:buNone/>
            </a:pPr>
            <a:r>
              <a:rPr lang="zh-TW" altLang="en-US" sz="3200" i="1" dirty="0">
                <a:solidFill>
                  <a:prstClr val="black"/>
                </a:solidFill>
                <a:latin typeface="標楷體" panose="03000509000000000000" pitchFamily="65" charset="-120"/>
                <a:ea typeface="標楷體" panose="03000509000000000000" pitchFamily="65" charset="-120"/>
              </a:rPr>
              <a:t>（接上頁）</a:t>
            </a:r>
          </a:p>
          <a:p>
            <a:pPr marL="342900" lvl="0" indent="-342900">
              <a:spcBef>
                <a:spcPts val="1200"/>
              </a:spcBef>
              <a:spcAft>
                <a:spcPts val="300"/>
              </a:spcAft>
              <a:buFont typeface="Wingdings" panose="05000000000000000000" pitchFamily="2" charset="2"/>
              <a:buChar char="§"/>
            </a:pPr>
            <a:r>
              <a:rPr lang="zh-TW" altLang="zh-HK" sz="3200" b="1" kern="100" dirty="0">
                <a:solidFill>
                  <a:srgbClr val="000000"/>
                </a:solidFill>
                <a:latin typeface="Times New Roman" panose="02020603050405020304" pitchFamily="18" charset="0"/>
                <a:ea typeface="標楷體" panose="03000509000000000000" pitchFamily="65" charset="-120"/>
                <a:cs typeface="Wingdings" panose="05000000000000000000" pitchFamily="2" charset="2"/>
              </a:rPr>
              <a:t>四項罪行皆屬國際間常見被列為國安罪行</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04800" indent="0">
              <a:lnSpc>
                <a:spcPct val="120000"/>
              </a:lnSpc>
              <a:spcBef>
                <a:spcPts val="1200"/>
              </a:spcBef>
              <a:spcAft>
                <a:spcPts val="30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維護國家安全是中央事權，並不屬於特區自治範圍，中央政府對特區有關的國家安全事務負有根本責任。</a:t>
            </a:r>
            <a:r>
              <a:rPr lang="zh-TW" altLang="zh-HK" sz="3200" kern="100" dirty="0">
                <a:solidFill>
                  <a:srgbClr val="3333FF"/>
                </a:solidFill>
                <a:latin typeface="Times New Roman" panose="02020603050405020304" pitchFamily="18" charset="0"/>
                <a:ea typeface="標楷體" panose="03000509000000000000" pitchFamily="65" charset="-120"/>
              </a:rPr>
              <a:t>《香港國安法》旨在有效防範，制止和懲治危害國家安全犯罪，並秉持法治的原則。</a:t>
            </a:r>
            <a:endParaRPr lang="zh-TW" altLang="zh-HK" sz="3200" kern="100" dirty="0">
              <a:solidFill>
                <a:srgbClr val="3333FF"/>
              </a:solidFill>
              <a:latin typeface="Times New Roman" panose="02020603050405020304" pitchFamily="18" charset="0"/>
              <a:ea typeface="SimSun" panose="02010600030101010101" pitchFamily="2" charset="-122"/>
            </a:endParaRPr>
          </a:p>
          <a:p>
            <a:pPr marL="304800" indent="0">
              <a:lnSpc>
                <a:spcPct val="120000"/>
              </a:lnSpc>
              <a:spcBef>
                <a:spcPts val="300"/>
              </a:spcBef>
              <a:spcAft>
                <a:spcPts val="30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訂立《香港國安法》的目的是為了防範、制止和懲治與香港特別行政區有關的分裂國家、顛覆國家政權、組織實施恐怖活動和勾結外國或者境外勢力危害國家安全等四類犯罪行為，這亦是</a:t>
            </a:r>
            <a:r>
              <a:rPr lang="zh-TW" altLang="zh-HK" sz="3200" kern="100" dirty="0">
                <a:solidFill>
                  <a:srgbClr val="3333FF"/>
                </a:solidFill>
                <a:latin typeface="Times New Roman" panose="02020603050405020304" pitchFamily="18" charset="0"/>
                <a:ea typeface="標楷體" panose="03000509000000000000" pitchFamily="65" charset="-120"/>
              </a:rPr>
              <a:t>國際間常見為保障國家安全而訂立的法例</a:t>
            </a:r>
            <a:r>
              <a:rPr lang="zh-TW" altLang="zh-HK" sz="3200" kern="100" dirty="0">
                <a:solidFill>
                  <a:srgbClr val="000000"/>
                </a:solidFill>
                <a:latin typeface="Times New Roman" panose="02020603050405020304" pitchFamily="18" charset="0"/>
                <a:ea typeface="標楷體" panose="03000509000000000000" pitchFamily="65" charset="-120"/>
              </a:rPr>
              <a:t>（詳情請參閱本教材系列單元一「國安法與國家安全」）。</a:t>
            </a: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944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lnSpc>
                <a:spcPct val="120000"/>
              </a:lnSpc>
              <a:spcBef>
                <a:spcPts val="0"/>
              </a:spcBef>
            </a:pPr>
            <a:r>
              <a:rPr lang="zh-TW" altLang="zh-HK" sz="3200" kern="100" dirty="0">
                <a:ea typeface="標楷體" panose="03000509000000000000" pitchFamily="65" charset="-120"/>
                <a:cs typeface="Times New Roman" panose="02020603050405020304" pitchFamily="18" charset="0"/>
              </a:rPr>
              <a:t>《香港國安法》引進後，保障香港法治的制度可曾有任何改動？在本單元</a:t>
            </a:r>
            <a:r>
              <a:rPr lang="en-US" altLang="zh-HK" sz="3200" kern="100" dirty="0">
                <a:latin typeface="Times New Roman" panose="02020603050405020304" pitchFamily="18" charset="0"/>
                <a:ea typeface="標楷體" panose="03000509000000000000" pitchFamily="65" charset="-120"/>
              </a:rPr>
              <a:t>2.1</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段你查看過的</a:t>
            </a:r>
            <a:r>
              <a:rPr lang="en-US" altLang="zh-HK" sz="3200" kern="100" dirty="0">
                <a:latin typeface="Times New Roman" panose="02020603050405020304" pitchFamily="18" charset="0"/>
                <a:ea typeface="標楷體" panose="03000509000000000000" pitchFamily="65" charset="-120"/>
              </a:rPr>
              <a:t>16</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條與</a:t>
            </a:r>
            <a:r>
              <a:rPr lang="zh-TW" altLang="zh-HK" sz="3200" kern="100" dirty="0">
                <a:ea typeface="標楷體" panose="03000509000000000000" pitchFamily="65" charset="-120"/>
                <a:cs typeface="Times New Roman" panose="02020603050405020304" pitchFamily="18" charset="0"/>
              </a:rPr>
              <a:t>法治相關的《基本法》條文，可曾有改動過？</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lnSpc>
                <a:spcPct val="120000"/>
              </a:lnSpc>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你認為香港通過《香港國安法》，有影響香港的營商環境嗎</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91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810883" y="2202678"/>
            <a:ext cx="10542917" cy="3784054"/>
          </a:xfrm>
        </p:spPr>
        <p:txBody>
          <a:bodyPr vert="horz">
            <a:normAutofit/>
          </a:bodyPr>
          <a:lstStyle/>
          <a:p>
            <a:pPr marL="0" indent="0">
              <a:lnSpc>
                <a:spcPct val="120000"/>
              </a:lnSpc>
              <a:spcBef>
                <a:spcPts val="600"/>
              </a:spcBef>
              <a:spcAft>
                <a:spcPts val="1200"/>
              </a:spcAft>
              <a:buNone/>
              <a:tabLst>
                <a:tab pos="266700" algn="l"/>
              </a:tabLst>
            </a:pPr>
            <a:r>
              <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世界上有</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沒有一個主要國家不把</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分裂國家、</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顛覆國家政權、</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組織實施恐怖活動和</a:t>
            </a:r>
            <a:r>
              <a:rPr lang="en-US"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zh-HK" sz="32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勾結外國或者境外勢力危害國家安全等四類行為依法定為罪行的</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沒有？</a:t>
            </a:r>
            <a:endPar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600"/>
              </a:spcBef>
              <a:spcAft>
                <a:spcPts val="1200"/>
              </a:spcAft>
              <a:buNone/>
              <a:tabLst>
                <a:tab pos="266700" algn="l"/>
              </a:tabLst>
            </a:pPr>
            <a:r>
              <a:rPr lang="en-US" altLang="zh-TW"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若沒有法律禁止這些犯罪行為在境內出現，會有什麼後果？</a:t>
            </a:r>
            <a:endParaRPr lang="zh-HK" altLang="en-US" sz="3200" dirty="0"/>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6" y="136525"/>
            <a:ext cx="3713003" cy="1847550"/>
          </a:xfrm>
          <a:prstGeom prst="rect">
            <a:avLst/>
          </a:prstGeom>
          <a:noFill/>
          <a:ln>
            <a:noFill/>
          </a:ln>
        </p:spPr>
      </p:pic>
    </p:spTree>
    <p:extLst>
      <p:ext uri="{BB962C8B-B14F-4D97-AF65-F5344CB8AC3E}">
        <p14:creationId xmlns:p14="http://schemas.microsoft.com/office/powerpoint/2010/main" val="30737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943654" y="256780"/>
            <a:ext cx="10196421" cy="1018321"/>
          </a:xfrm>
          <a:solidFill>
            <a:srgbClr val="0000FF"/>
          </a:solidFill>
        </p:spPr>
        <p:txBody>
          <a:bodyPr>
            <a:normAutofit/>
          </a:bodyPr>
          <a:lstStyle/>
          <a:p>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3.1  《</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無損香港的營商環境</a:t>
            </a:r>
            <a:endParaRPr lang="zh-HK"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9" name="Picture 13">
            <a:extLst>
              <a:ext uri="{FF2B5EF4-FFF2-40B4-BE49-F238E27FC236}">
                <a16:creationId xmlns:a16="http://schemas.microsoft.com/office/drawing/2014/main" id="{326E25EE-82DA-4129-9BAE-71E373CF32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29" y="2607711"/>
            <a:ext cx="10358446" cy="3484348"/>
          </a:xfrm>
          <a:prstGeom prst="rect">
            <a:avLst/>
          </a:prstGeom>
          <a:noFill/>
          <a:ln w="6350" cmpd="sng">
            <a:solidFill>
              <a:srgbClr val="000000"/>
            </a:solidFill>
            <a:miter lim="800000"/>
            <a:headEnd/>
            <a:tailEnd/>
          </a:ln>
          <a:effectLst/>
        </p:spPr>
      </p:pic>
      <p:pic>
        <p:nvPicPr>
          <p:cNvPr id="8" name="圖片 7">
            <a:extLst>
              <a:ext uri="{FF2B5EF4-FFF2-40B4-BE49-F238E27FC236}">
                <a16:creationId xmlns:a16="http://schemas.microsoft.com/office/drawing/2014/main" id="{E950158F-4915-498E-8CFC-55E6003D4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0812"/>
            <a:ext cx="2962390" cy="1686536"/>
          </a:xfrm>
          <a:prstGeom prst="rect">
            <a:avLst/>
          </a:prstGeom>
          <a:noFill/>
          <a:ln>
            <a:noFill/>
          </a:ln>
        </p:spPr>
      </p:pic>
    </p:spTree>
    <p:extLst>
      <p:ext uri="{BB962C8B-B14F-4D97-AF65-F5344CB8AC3E}">
        <p14:creationId xmlns:p14="http://schemas.microsoft.com/office/powerpoint/2010/main" val="3500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982500"/>
            <a:ext cx="10515600" cy="5272827"/>
          </a:xfrm>
          <a:solidFill>
            <a:schemeClr val="accent1">
              <a:lumMod val="40000"/>
              <a:lumOff val="60000"/>
            </a:schemeClr>
          </a:solidFill>
        </p:spPr>
        <p:txBody>
          <a:bodyPr vert="horz">
            <a:normAutofit lnSpcReduction="10000"/>
          </a:bodyPr>
          <a:lstStyle/>
          <a:p>
            <a:pPr marL="0" indent="0">
              <a:lnSpc>
                <a:spcPct val="120000"/>
              </a:lnSpc>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香港美國商會表示，《港區國安法》在香港實施後，在港外國企業要因應風險作出調整或改變營商方式，但</a:t>
            </a:r>
            <a:r>
              <a:rPr lang="zh-TW" altLang="zh-HK" sz="3200" b="1" kern="100" dirty="0">
                <a:solidFill>
                  <a:srgbClr val="3333FF"/>
                </a:solidFill>
                <a:latin typeface="Times New Roman" panose="02020603050405020304" pitchFamily="18" charset="0"/>
                <a:ea typeface="標楷體" panose="03000509000000000000" pitchFamily="65" charset="-120"/>
              </a:rPr>
              <a:t>商會亦強調香港仍是國際企業營商的好地方，不建議美國企業撤出香港。</a:t>
            </a:r>
            <a:endParaRPr lang="zh-TW" altLang="zh-HK" sz="3200" kern="100" dirty="0">
              <a:solidFill>
                <a:srgbClr val="3333FF"/>
              </a:solidFill>
              <a:latin typeface="Times New Roman" panose="02020603050405020304" pitchFamily="18" charset="0"/>
              <a:ea typeface="SimSun" panose="02010600030101010101" pitchFamily="2" charset="-122"/>
            </a:endParaRPr>
          </a:p>
          <a:p>
            <a:pPr marL="0" indent="0">
              <a:lnSpc>
                <a:spcPct val="120000"/>
              </a:lnSpc>
              <a:spcBef>
                <a:spcPts val="600"/>
              </a:spcBef>
              <a:spcAft>
                <a:spcPts val="60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擁有一千四百個會員的香港美國商會會長早泰娜接受本台訪問，指有關警告不尋常。她說美國過往與香港貿易中賺取大量順差，如果因而受到影響會很可惜，認為今次警告可能會影響潛在投資者。</a:t>
            </a:r>
            <a:endParaRPr lang="zh-TW" altLang="zh-HK" sz="3200" kern="100" dirty="0">
              <a:latin typeface="Times New Roman" panose="02020603050405020304" pitchFamily="18" charset="0"/>
              <a:ea typeface="SimSun" panose="02010600030101010101" pitchFamily="2" charset="-122"/>
            </a:endParaRPr>
          </a:p>
          <a:p>
            <a:pPr marL="0" indent="0" algn="r">
              <a:buNone/>
            </a:pPr>
            <a:r>
              <a:rPr lang="zh-TW" altLang="zh-HK" i="1" kern="100" dirty="0">
                <a:solidFill>
                  <a:srgbClr val="000000"/>
                </a:solidFill>
                <a:ea typeface="標楷體" panose="03000509000000000000" pitchFamily="65" charset="-120"/>
                <a:cs typeface="Times New Roman" panose="02020603050405020304" pitchFamily="18" charset="0"/>
              </a:rPr>
              <a:t>資料來源：無線新聞網</a:t>
            </a:r>
            <a:r>
              <a:rPr lang="en-US" altLang="zh-TW" i="1" kern="100" dirty="0">
                <a:solidFill>
                  <a:srgbClr val="000000"/>
                </a:solidFill>
                <a:ea typeface="標楷體" panose="03000509000000000000" pitchFamily="65" charset="-120"/>
                <a:cs typeface="Times New Roman" panose="02020603050405020304" pitchFamily="18" charset="0"/>
              </a:rPr>
              <a:t> </a:t>
            </a:r>
            <a:r>
              <a:rPr lang="en-US" altLang="zh-HK" i="1" kern="100" dirty="0">
                <a:solidFill>
                  <a:srgbClr val="000000"/>
                </a:solidFill>
                <a:latin typeface="Times New Roman" panose="02020603050405020304" pitchFamily="18" charset="0"/>
                <a:ea typeface="標楷體" panose="03000509000000000000" pitchFamily="65" charset="-120"/>
              </a:rPr>
              <a:t>2021-07-19</a:t>
            </a:r>
            <a:endParaRPr lang="zh-TW" altLang="en-US" i="1" dirty="0">
              <a:solidFill>
                <a:prstClr val="black"/>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31A64B44-73D4-4027-9823-105044E6EE17}"/>
              </a:ext>
            </a:extLst>
          </p:cNvPr>
          <p:cNvSpPr txBox="1"/>
          <p:nvPr/>
        </p:nvSpPr>
        <p:spPr>
          <a:xfrm>
            <a:off x="1000664" y="397725"/>
            <a:ext cx="1932317" cy="584775"/>
          </a:xfrm>
          <a:prstGeom prst="rect">
            <a:avLst/>
          </a:prstGeom>
          <a:noFill/>
        </p:spPr>
        <p:txBody>
          <a:bodyPr wrap="square" rtlCol="0">
            <a:spAutoFit/>
          </a:bodyPr>
          <a:lstStyle/>
          <a:p>
            <a:pPr marL="0" indent="0">
              <a:lnSpc>
                <a:spcPct val="100000"/>
              </a:lnSpc>
              <a:buNone/>
            </a:pPr>
            <a:r>
              <a:rPr lang="zh-TW" altLang="en-US" sz="3200">
                <a:solidFill>
                  <a:prstClr val="black"/>
                </a:solidFill>
                <a:latin typeface="標楷體" panose="03000509000000000000" pitchFamily="65" charset="-120"/>
                <a:ea typeface="標楷體" panose="03000509000000000000" pitchFamily="65" charset="-120"/>
              </a:rPr>
              <a:t>（接上頁）</a:t>
            </a:r>
            <a:endParaRPr lang="en-US" altLang="zh-TW" sz="32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578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1537855"/>
            <a:ext cx="10515600" cy="4956463"/>
          </a:xfrm>
          <a:solidFill>
            <a:schemeClr val="accent1">
              <a:lumMod val="40000"/>
              <a:lumOff val="60000"/>
            </a:schemeClr>
          </a:solidFill>
        </p:spPr>
        <p:txBody>
          <a:bodyPr vert="horz">
            <a:normAutofit/>
          </a:bodyPr>
          <a:lstStyle/>
          <a:p>
            <a:pPr marL="0" indent="0">
              <a:lnSpc>
                <a:spcPct val="120000"/>
              </a:lnSpc>
              <a:spcBef>
                <a:spcPts val="1800"/>
              </a:spcBef>
              <a:buNone/>
            </a:pPr>
            <a:r>
              <a:rPr lang="en-US" altLang="zh-TW" sz="3200" kern="100" dirty="0">
                <a:solidFill>
                  <a:srgbClr val="000000"/>
                </a:solidFill>
                <a:ea typeface="標楷體" panose="03000509000000000000" pitchFamily="65" charset="-120"/>
                <a:cs typeface="Times New Roman" panose="02020603050405020304" pitchFamily="18" charset="0"/>
              </a:rPr>
              <a:t>         </a:t>
            </a:r>
            <a:r>
              <a:rPr lang="zh-TW" altLang="zh-HK" sz="3200" kern="100" dirty="0">
                <a:solidFill>
                  <a:srgbClr val="3333FF"/>
                </a:solidFill>
                <a:ea typeface="標楷體" panose="03000509000000000000" pitchFamily="65" charset="-120"/>
                <a:cs typeface="Times New Roman" panose="02020603050405020304" pitchFamily="18" charset="0"/>
              </a:rPr>
              <a:t>投資推廣署調查</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顯示，</a:t>
            </a:r>
            <a:r>
              <a:rPr lang="en-US" altLang="zh-HK" sz="3200" b="1" kern="100" dirty="0">
                <a:solidFill>
                  <a:srgbClr val="000000"/>
                </a:solidFill>
                <a:latin typeface="Times New Roman" panose="02020603050405020304" pitchFamily="18" charset="0"/>
                <a:ea typeface="標楷體" panose="03000509000000000000" pitchFamily="65" charset="-120"/>
              </a:rPr>
              <a:t>2020</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年在香港設立總部或公司的企業約有</a:t>
            </a:r>
            <a:r>
              <a:rPr lang="en-US" altLang="zh-HK" sz="3200" b="1" kern="100" dirty="0">
                <a:solidFill>
                  <a:srgbClr val="000000"/>
                </a:solidFill>
                <a:latin typeface="Times New Roman" panose="02020603050405020304" pitchFamily="18" charset="0"/>
                <a:ea typeface="標楷體" panose="03000509000000000000" pitchFamily="65" charset="-120"/>
              </a:rPr>
              <a:t>9000</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家，與</a:t>
            </a:r>
            <a:r>
              <a:rPr lang="en-US" altLang="zh-HK" sz="3200" b="1" kern="100" dirty="0">
                <a:solidFill>
                  <a:srgbClr val="000000"/>
                </a:solidFill>
                <a:latin typeface="Times New Roman" panose="02020603050405020304" pitchFamily="18" charset="0"/>
                <a:ea typeface="標楷體" panose="03000509000000000000" pitchFamily="65" charset="-120"/>
              </a:rPr>
              <a:t>2019</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年相若</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，基本上是持續平穩，</a:t>
            </a:r>
            <a:r>
              <a:rPr lang="en-US" altLang="zh-HK" sz="3200" kern="100" dirty="0">
                <a:solidFill>
                  <a:srgbClr val="000000"/>
                </a:solidFill>
                <a:latin typeface="Times New Roman" panose="02020603050405020304" pitchFamily="18" charset="0"/>
                <a:ea typeface="標楷體" panose="03000509000000000000" pitchFamily="65" charset="-120"/>
              </a:rPr>
              <a:t>……</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從</a:t>
            </a:r>
            <a:r>
              <a:rPr lang="en-US" altLang="zh-HK" sz="3200" b="1" kern="100" dirty="0">
                <a:solidFill>
                  <a:srgbClr val="000000"/>
                </a:solidFill>
                <a:latin typeface="Times New Roman" panose="02020603050405020304" pitchFamily="18" charset="0"/>
                <a:ea typeface="標楷體" panose="03000509000000000000" pitchFamily="65" charset="-120"/>
              </a:rPr>
              <a:t>2020</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年年中至今，香港的資金淨流入在增加中</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，一年來總額已超過</a:t>
            </a:r>
            <a:r>
              <a:rPr lang="en-US" altLang="zh-HK" sz="3200" kern="100" dirty="0">
                <a:solidFill>
                  <a:srgbClr val="000000"/>
                </a:solidFill>
                <a:latin typeface="Times New Roman" panose="02020603050405020304" pitchFamily="18" charset="0"/>
                <a:ea typeface="標楷體" panose="03000509000000000000" pitchFamily="65" charset="-120"/>
              </a:rPr>
              <a:t>500</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億美元，</a:t>
            </a:r>
            <a:r>
              <a:rPr lang="en-US" altLang="zh-HK" sz="3200" kern="100" dirty="0">
                <a:solidFill>
                  <a:srgbClr val="000000"/>
                </a:solidFill>
                <a:latin typeface="Times New Roman" panose="02020603050405020304" pitchFamily="18" charset="0"/>
                <a:ea typeface="標楷體" panose="03000509000000000000" pitchFamily="65" charset="-120"/>
              </a:rPr>
              <a:t>2021</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年第一季度香港新股融資達</a:t>
            </a:r>
            <a:r>
              <a:rPr lang="en-US" altLang="zh-HK" sz="3200" kern="100" dirty="0">
                <a:solidFill>
                  <a:srgbClr val="000000"/>
                </a:solidFill>
                <a:latin typeface="Times New Roman" panose="02020603050405020304" pitchFamily="18" charset="0"/>
                <a:ea typeface="標楷體" panose="03000509000000000000" pitchFamily="65" charset="-120"/>
              </a:rPr>
              <a:t>170</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億美元。同時，</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香港今年第一季度</a:t>
            </a:r>
            <a:r>
              <a:rPr lang="en-US" altLang="zh-HK" sz="3200" b="1" kern="100" dirty="0">
                <a:solidFill>
                  <a:srgbClr val="000000"/>
                </a:solidFill>
                <a:latin typeface="Times New Roman" panose="02020603050405020304" pitchFamily="18" charset="0"/>
                <a:ea typeface="標楷體" panose="03000509000000000000" pitchFamily="65" charset="-120"/>
              </a:rPr>
              <a:t>GDP</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增速同比上升</a:t>
            </a:r>
            <a:r>
              <a:rPr lang="en-US" altLang="zh-HK" sz="3200" b="1" kern="100" dirty="0">
                <a:solidFill>
                  <a:srgbClr val="000000"/>
                </a:solidFill>
                <a:latin typeface="Times New Roman" panose="02020603050405020304" pitchFamily="18" charset="0"/>
                <a:ea typeface="標楷體" panose="03000509000000000000" pitchFamily="65" charset="-120"/>
              </a:rPr>
              <a:t>7.9%</a:t>
            </a:r>
            <a:r>
              <a:rPr lang="zh-TW" altLang="zh-HK" sz="3200" b="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，貿易額更出現顯著升幅</a:t>
            </a:r>
            <a:r>
              <a:rPr lang="zh-TW" altLang="zh-HK" sz="3200" kern="100" dirty="0">
                <a:solidFill>
                  <a:srgbClr val="000000"/>
                </a:solidFill>
                <a:latin typeface="Times New Roman" panose="02020603050405020304" pitchFamily="18" charset="0"/>
                <a:ea typeface="標楷體" panose="03000509000000000000" pitchFamily="65" charset="-120"/>
              </a:rPr>
              <a:t>。</a:t>
            </a:r>
            <a:endParaRPr lang="zh-TW" altLang="zh-HK" sz="3200" kern="100" dirty="0">
              <a:latin typeface="Times New Roman" panose="02020603050405020304" pitchFamily="18" charset="0"/>
              <a:ea typeface="SimSun" panose="02010600030101010101" pitchFamily="2" charset="-122"/>
            </a:endParaRPr>
          </a:p>
          <a:p>
            <a:pPr marL="0" indent="0" algn="r">
              <a:lnSpc>
                <a:spcPts val="4200"/>
              </a:lnSpc>
              <a:spcBef>
                <a:spcPts val="1800"/>
              </a:spcBef>
              <a:buNone/>
            </a:pPr>
            <a:r>
              <a:rPr lang="zh-TW" altLang="zh-HK" i="1" kern="100" dirty="0">
                <a:solidFill>
                  <a:srgbClr val="000000"/>
                </a:solidFill>
                <a:ea typeface="標楷體" panose="03000509000000000000" pitchFamily="65" charset="-120"/>
                <a:cs typeface="Times New Roman" panose="02020603050405020304" pitchFamily="18" charset="0"/>
              </a:rPr>
              <a:t>資料來源：</a:t>
            </a:r>
            <a:r>
              <a:rPr lang="zh-TW" altLang="en-US" i="1" kern="100" dirty="0">
                <a:solidFill>
                  <a:srgbClr val="000000"/>
                </a:solidFill>
                <a:ea typeface="標楷體" panose="03000509000000000000" pitchFamily="65" charset="-120"/>
                <a:cs typeface="Times New Roman" panose="02020603050405020304" pitchFamily="18" charset="0"/>
              </a:rPr>
              <a:t>頭條日報 </a:t>
            </a:r>
            <a:r>
              <a:rPr lang="en-US" altLang="zh-TW" i="1" kern="100" dirty="0">
                <a:solidFill>
                  <a:srgbClr val="000000"/>
                </a:solidFill>
                <a:ea typeface="標楷體" panose="03000509000000000000" pitchFamily="65" charset="-120"/>
                <a:cs typeface="Times New Roman" panose="02020603050405020304" pitchFamily="18" charset="0"/>
              </a:rPr>
              <a:t>2021-06-15</a:t>
            </a:r>
            <a:endParaRPr lang="zh-TW" altLang="en-US" i="1" dirty="0">
              <a:solidFill>
                <a:prstClr val="black"/>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567" descr="資料6_logo">
            <a:extLst>
              <a:ext uri="{FF2B5EF4-FFF2-40B4-BE49-F238E27FC236}">
                <a16:creationId xmlns:a16="http://schemas.microsoft.com/office/drawing/2014/main" id="{D7D4DDDB-D010-4921-9890-A87120D70D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24" y="228217"/>
            <a:ext cx="2414272" cy="1462992"/>
          </a:xfrm>
          <a:prstGeom prst="rect">
            <a:avLst/>
          </a:prstGeom>
          <a:noFill/>
          <a:ln>
            <a:noFill/>
          </a:ln>
        </p:spPr>
      </p:pic>
    </p:spTree>
    <p:extLst>
      <p:ext uri="{BB962C8B-B14F-4D97-AF65-F5344CB8AC3E}">
        <p14:creationId xmlns:p14="http://schemas.microsoft.com/office/powerpoint/2010/main" val="38488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638355" y="1435427"/>
            <a:ext cx="10955547" cy="5286048"/>
          </a:xfrm>
          <a:solidFill>
            <a:schemeClr val="accent1">
              <a:lumMod val="40000"/>
              <a:lumOff val="60000"/>
            </a:schemeClr>
          </a:solidFill>
        </p:spPr>
        <p:txBody>
          <a:bodyPr vert="horz">
            <a:noAutofit/>
          </a:bodyPr>
          <a:lstStyle/>
          <a:p>
            <a:pPr marL="0" indent="0">
              <a:lnSpc>
                <a:spcPct val="120000"/>
              </a:lnSpc>
              <a:spcBef>
                <a:spcPts val="1200"/>
              </a:spcBef>
              <a:buNone/>
            </a:pPr>
            <a:r>
              <a:rPr lang="en-US" altLang="zh-TW"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HK"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事實上，香港國安法實施一年，帶給香港應對各種嚴峻挑戰的底</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氣和力量。</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由去年</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月至今年</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月底</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，香港新股集資額逾</a:t>
            </a:r>
            <a:r>
              <a:rPr lang="en-US"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5,170</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億港元，按年增長</a:t>
            </a:r>
            <a:r>
              <a:rPr lang="en-US"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54%</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，同期</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港股平均每日成交額逾</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1,640</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億港元，按年增長</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zh-HK"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滬深港通及債券通均大幅增長，港交所今年錄得歷來最佳半年度表現，國際投資者對利用香港這個平台投資內地金融市場投下信心一票。同時香港聯匯制度運作良好、港元市場錄得資金淨流入，截至今年</a:t>
            </a:r>
            <a:r>
              <a:rPr lang="en-US"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月底，</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港銀體系結餘由去年</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月底的</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1,316.09</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億元，升至</a:t>
            </a:r>
            <a:r>
              <a:rPr lang="en-US"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4,574.59</a:t>
            </a:r>
            <a:r>
              <a:rPr lang="zh-TW" altLang="zh-HK" b="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億元新高</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，證明所謂國安法令香港走資的說法根本是謠言。</a:t>
            </a:r>
            <a:endPar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r">
              <a:lnSpc>
                <a:spcPts val="4200"/>
              </a:lnSpc>
              <a:spcBef>
                <a:spcPts val="600"/>
              </a:spcBef>
              <a:buNone/>
            </a:pPr>
            <a:r>
              <a:rPr lang="zh-TW" altLang="zh-HK"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文匯網 </a:t>
            </a:r>
            <a:r>
              <a:rPr lang="en-US" altLang="zh-TW"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2021-08-12</a:t>
            </a:r>
            <a:endParaRPr lang="zh-TW" altLang="en-US"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21" descr="資料7_logo">
            <a:extLst>
              <a:ext uri="{FF2B5EF4-FFF2-40B4-BE49-F238E27FC236}">
                <a16:creationId xmlns:a16="http://schemas.microsoft.com/office/drawing/2014/main" id="{D1192A47-6F29-4258-9B2C-602EEE3E83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707"/>
            <a:ext cx="2570672" cy="1494134"/>
          </a:xfrm>
          <a:prstGeom prst="rect">
            <a:avLst/>
          </a:prstGeom>
          <a:solidFill>
            <a:srgbClr val="FFFFFF"/>
          </a:solidFill>
          <a:ln>
            <a:noFill/>
          </a:ln>
        </p:spPr>
      </p:pic>
    </p:spTree>
    <p:extLst>
      <p:ext uri="{BB962C8B-B14F-4D97-AF65-F5344CB8AC3E}">
        <p14:creationId xmlns:p14="http://schemas.microsoft.com/office/powerpoint/2010/main" val="2743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45283" y="1594622"/>
            <a:ext cx="11101433" cy="5134721"/>
          </a:xfrm>
          <a:solidFill>
            <a:schemeClr val="accent1">
              <a:lumMod val="40000"/>
              <a:lumOff val="60000"/>
            </a:schemeClr>
          </a:solidFill>
        </p:spPr>
        <p:txBody>
          <a:bodyPr vert="horz" anchor="ctr">
            <a:normAutofit lnSpcReduction="10000"/>
          </a:bodyPr>
          <a:lstStyle/>
          <a:p>
            <a:pPr marL="0" indent="0" algn="ctr">
              <a:lnSpc>
                <a:spcPct val="120000"/>
              </a:lnSpc>
              <a:spcBef>
                <a:spcPts val="600"/>
              </a:spcBef>
              <a:spcAft>
                <a:spcPts val="1200"/>
              </a:spcAft>
              <a:buNone/>
              <a:tabLst>
                <a:tab pos="266700" algn="l"/>
              </a:tabLst>
            </a:pPr>
            <a:r>
              <a:rPr lang="zh-TW" altLang="zh-HK" sz="3200" b="1" u="sng" kern="100" dirty="0">
                <a:latin typeface="Times New Roman" panose="02020603050405020304" pitchFamily="18" charset="0"/>
                <a:ea typeface="標楷體" panose="03000509000000000000" pitchFamily="65" charset="-120"/>
              </a:rPr>
              <a:t>香港</a:t>
            </a:r>
            <a:r>
              <a:rPr lang="zh-TW" altLang="en-US" sz="3200" b="1" u="sng" kern="100" dirty="0">
                <a:latin typeface="Times New Roman" panose="02020603050405020304" pitchFamily="18" charset="0"/>
                <a:ea typeface="標楷體" panose="03000509000000000000" pitchFamily="65" charset="-120"/>
              </a:rPr>
              <a:t>的法治一直都屬於高水平</a:t>
            </a:r>
            <a:endParaRPr lang="zh-TW" altLang="zh-HK" sz="3200" kern="100" dirty="0">
              <a:latin typeface="Times New Roman" panose="02020603050405020304" pitchFamily="18" charset="0"/>
              <a:ea typeface="SimSun" panose="02010600030101010101" pitchFamily="2" charset="-122"/>
            </a:endParaRPr>
          </a:p>
          <a:p>
            <a:pPr indent="0">
              <a:lnSpc>
                <a:spcPct val="120000"/>
              </a:lnSpc>
              <a:spcBef>
                <a:spcPts val="300"/>
              </a:spcBef>
              <a:buNone/>
              <a:tabLst>
                <a:tab pos="266700" algn="l"/>
              </a:tabLst>
            </a:pPr>
            <a:r>
              <a:rPr lang="en-US" altLang="zh-TW" sz="3200" kern="100" dirty="0">
                <a:latin typeface="Times New Roman" panose="02020603050405020304" pitchFamily="18" charset="0"/>
                <a:ea typeface="標楷體" panose="03000509000000000000" pitchFamily="65" charset="-120"/>
              </a:rPr>
              <a:t>        </a:t>
            </a:r>
            <a:r>
              <a:rPr lang="zh-TW" altLang="zh-HK" sz="3200" kern="100" dirty="0">
                <a:latin typeface="Times New Roman" panose="02020603050405020304" pitchFamily="18" charset="0"/>
                <a:ea typeface="標楷體" panose="03000509000000000000" pitchFamily="65" charset="-120"/>
              </a:rPr>
              <a:t>再者，</a:t>
            </a:r>
            <a:r>
              <a:rPr lang="zh-TW" altLang="zh-HK" sz="3200" kern="100" dirty="0">
                <a:solidFill>
                  <a:srgbClr val="0000FF"/>
                </a:solidFill>
                <a:latin typeface="Times New Roman" panose="02020603050405020304" pitchFamily="18" charset="0"/>
                <a:ea typeface="標楷體" panose="03000509000000000000" pitchFamily="65" charset="-120"/>
              </a:rPr>
              <a:t>香港自回歸後</a:t>
            </a:r>
            <a:r>
              <a:rPr lang="zh-TW" altLang="zh-HK" sz="3200" kern="100" dirty="0">
                <a:latin typeface="Times New Roman" panose="02020603050405020304" pitchFamily="18" charset="0"/>
                <a:ea typeface="標楷體" panose="03000509000000000000" pitchFamily="65" charset="-120"/>
              </a:rPr>
              <a:t>，除了在經濟發展有傑出表現，在法治方面，亦同樣備受推崇。根據世界銀行發布的世界管治指標，</a:t>
            </a:r>
            <a:r>
              <a:rPr lang="zh-TW" altLang="zh-HK" sz="3200" kern="100" dirty="0">
                <a:solidFill>
                  <a:srgbClr val="0000FF"/>
                </a:solidFill>
                <a:latin typeface="Times New Roman" panose="02020603050405020304" pitchFamily="18" charset="0"/>
                <a:ea typeface="標楷體" panose="03000509000000000000" pitchFamily="65" charset="-120"/>
              </a:rPr>
              <a:t>香港在法治指標的評分一直維持在高水平</a:t>
            </a:r>
            <a:r>
              <a:rPr lang="zh-TW" altLang="zh-HK" sz="3200" kern="100" dirty="0">
                <a:latin typeface="Times New Roman" panose="02020603050405020304" pitchFamily="18" charset="0"/>
                <a:ea typeface="標楷體" panose="03000509000000000000" pitchFamily="65" charset="-120"/>
              </a:rPr>
              <a:t>，由</a:t>
            </a:r>
            <a:r>
              <a:rPr lang="en-US" altLang="zh-HK" sz="3200" kern="100" dirty="0">
                <a:latin typeface="Times New Roman" panose="02020603050405020304" pitchFamily="18" charset="0"/>
                <a:ea typeface="標楷體" panose="03000509000000000000" pitchFamily="65" charset="-120"/>
              </a:rPr>
              <a:t>1996</a:t>
            </a:r>
            <a:r>
              <a:rPr lang="zh-TW" altLang="zh-HK" sz="3200" kern="100" dirty="0">
                <a:latin typeface="Times New Roman" panose="02020603050405020304" pitchFamily="18" charset="0"/>
                <a:ea typeface="標楷體" panose="03000509000000000000" pitchFamily="65" charset="-120"/>
              </a:rPr>
              <a:t>年的</a:t>
            </a:r>
            <a:r>
              <a:rPr lang="en-US" altLang="zh-HK" sz="3200" kern="100" dirty="0">
                <a:latin typeface="Times New Roman" panose="02020603050405020304" pitchFamily="18" charset="0"/>
                <a:ea typeface="標楷體" panose="03000509000000000000" pitchFamily="65" charset="-120"/>
              </a:rPr>
              <a:t>69.85</a:t>
            </a:r>
            <a:r>
              <a:rPr lang="zh-TW" altLang="zh-HK" sz="3200" kern="100" dirty="0">
                <a:latin typeface="Times New Roman" panose="02020603050405020304" pitchFamily="18" charset="0"/>
                <a:ea typeface="標楷體" panose="03000509000000000000" pitchFamily="65" charset="-120"/>
              </a:rPr>
              <a:t>分，穩步上揚，</a:t>
            </a:r>
            <a:r>
              <a:rPr lang="en-US" altLang="zh-HK" sz="3200" kern="100" dirty="0">
                <a:latin typeface="Times New Roman" panose="02020603050405020304" pitchFamily="18" charset="0"/>
                <a:ea typeface="標楷體" panose="03000509000000000000" pitchFamily="65" charset="-120"/>
              </a:rPr>
              <a:t>2003</a:t>
            </a:r>
            <a:r>
              <a:rPr lang="zh-TW" altLang="zh-HK" sz="3200" kern="100" dirty="0">
                <a:latin typeface="Times New Roman" panose="02020603050405020304" pitchFamily="18" charset="0"/>
                <a:ea typeface="標楷體" panose="03000509000000000000" pitchFamily="65" charset="-120"/>
              </a:rPr>
              <a:t>年後至今一直都維持在</a:t>
            </a:r>
            <a:r>
              <a:rPr lang="en-US" altLang="zh-HK" sz="3200" kern="100" dirty="0">
                <a:latin typeface="Times New Roman" panose="02020603050405020304" pitchFamily="18" charset="0"/>
                <a:ea typeface="標楷體" panose="03000509000000000000" pitchFamily="65" charset="-120"/>
              </a:rPr>
              <a:t>90</a:t>
            </a:r>
            <a:r>
              <a:rPr lang="zh-TW" altLang="zh-HK" sz="3200" kern="100" dirty="0">
                <a:latin typeface="Times New Roman" panose="02020603050405020304" pitchFamily="18" charset="0"/>
                <a:ea typeface="標楷體" panose="03000509000000000000" pitchFamily="65" charset="-120"/>
              </a:rPr>
              <a:t>分以上，證明香港社會在維護法治的努力獲得肯定，受到國際社會的認同。</a:t>
            </a:r>
            <a:endParaRPr lang="zh-TW" altLang="zh-HK" sz="3200" kern="100" dirty="0">
              <a:latin typeface="Times New Roman" panose="02020603050405020304" pitchFamily="18" charset="0"/>
              <a:ea typeface="SimSun" panose="02010600030101010101" pitchFamily="2" charset="-122"/>
            </a:endParaRPr>
          </a:p>
          <a:p>
            <a:pPr indent="0" algn="r">
              <a:lnSpc>
                <a:spcPct val="100000"/>
              </a:lnSpc>
              <a:spcBef>
                <a:spcPts val="1200"/>
              </a:spcBef>
              <a:buNone/>
              <a:tabLst>
                <a:tab pos="266700" algn="l"/>
              </a:tabLst>
            </a:pPr>
            <a:r>
              <a:rPr lang="zh-TW" altLang="zh-HK" sz="2400" i="1" kern="100" dirty="0">
                <a:latin typeface="Times New Roman" panose="02020603050405020304" pitchFamily="18" charset="0"/>
                <a:ea typeface="標楷體" panose="03000509000000000000" pitchFamily="65" charset="-120"/>
              </a:rPr>
              <a:t>律政司司長鄭若驊，司長網誌，</a:t>
            </a:r>
            <a:r>
              <a:rPr lang="zh-TW" altLang="en-US" sz="2400" i="1" kern="100" dirty="0">
                <a:latin typeface="Times New Roman" panose="02020603050405020304" pitchFamily="18" charset="0"/>
                <a:ea typeface="標楷體" panose="03000509000000000000" pitchFamily="65" charset="-120"/>
              </a:rPr>
              <a:t>干預香港事務有違國際法，</a:t>
            </a:r>
            <a:r>
              <a:rPr lang="en-US" altLang="zh-HK" sz="2400" i="1" kern="100" dirty="0">
                <a:latin typeface="Times New Roman" panose="02020603050405020304" pitchFamily="18" charset="0"/>
                <a:ea typeface="標楷體" panose="03000509000000000000" pitchFamily="65" charset="-120"/>
              </a:rPr>
              <a:t>2021</a:t>
            </a:r>
            <a:r>
              <a:rPr lang="zh-TW" altLang="zh-HK" sz="2400" i="1" kern="100" dirty="0">
                <a:latin typeface="Times New Roman" panose="02020603050405020304" pitchFamily="18" charset="0"/>
                <a:ea typeface="標楷體" panose="03000509000000000000" pitchFamily="65" charset="-120"/>
              </a:rPr>
              <a:t>年</a:t>
            </a:r>
            <a:r>
              <a:rPr lang="en-US" altLang="zh-HK" sz="2400" i="1" kern="100" dirty="0">
                <a:latin typeface="Times New Roman" panose="02020603050405020304" pitchFamily="18" charset="0"/>
                <a:ea typeface="標楷體" panose="03000509000000000000" pitchFamily="65" charset="-120"/>
              </a:rPr>
              <a:t>9</a:t>
            </a:r>
            <a:r>
              <a:rPr lang="zh-TW" altLang="zh-HK" sz="2400" i="1" kern="100" dirty="0">
                <a:latin typeface="Times New Roman" panose="02020603050405020304" pitchFamily="18" charset="0"/>
                <a:ea typeface="標楷體" panose="03000509000000000000" pitchFamily="65" charset="-120"/>
              </a:rPr>
              <a:t>月</a:t>
            </a:r>
            <a:r>
              <a:rPr lang="en-US" altLang="zh-HK" sz="2400" i="1" kern="100" dirty="0">
                <a:latin typeface="Times New Roman" panose="02020603050405020304" pitchFamily="18" charset="0"/>
                <a:ea typeface="標楷體" panose="03000509000000000000" pitchFamily="65" charset="-120"/>
              </a:rPr>
              <a:t>26</a:t>
            </a:r>
            <a:r>
              <a:rPr lang="zh-TW" altLang="zh-HK" sz="2400" i="1" kern="100" dirty="0">
                <a:latin typeface="Times New Roman" panose="02020603050405020304" pitchFamily="18" charset="0"/>
                <a:ea typeface="標楷體" panose="03000509000000000000" pitchFamily="65" charset="-120"/>
              </a:rPr>
              <a:t>日，</a:t>
            </a:r>
            <a:endParaRPr lang="zh-TW" altLang="zh-HK" sz="2400" i="1" kern="100" dirty="0">
              <a:latin typeface="Times New Roman" panose="02020603050405020304" pitchFamily="18" charset="0"/>
              <a:ea typeface="SimSun" panose="02010600030101010101" pitchFamily="2" charset="-122"/>
            </a:endParaRPr>
          </a:p>
          <a:p>
            <a:pPr marL="0" indent="0" algn="r">
              <a:lnSpc>
                <a:spcPct val="100000"/>
              </a:lnSpc>
              <a:spcBef>
                <a:spcPts val="0"/>
              </a:spcBef>
              <a:buNone/>
            </a:pPr>
            <a:r>
              <a:rPr lang="zh-TW" altLang="zh-HK" sz="2400" i="1" kern="100" dirty="0">
                <a:latin typeface="Times New Roman" panose="02020603050405020304" pitchFamily="18" charset="0"/>
                <a:ea typeface="標楷體" panose="03000509000000000000" pitchFamily="65" charset="-120"/>
                <a:cs typeface="Times New Roman" panose="02020603050405020304" pitchFamily="18" charset="0"/>
              </a:rPr>
              <a:t>資料來自：</a:t>
            </a:r>
            <a:r>
              <a:rPr lang="en-US" altLang="zh-HK" sz="2000" i="1"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https://www.doj.gov.hk/tc/community_engagement/sj_blog/20210926_blog1.html</a:t>
            </a:r>
            <a:endParaRPr lang="zh-TW" altLang="en-US" sz="3200" i="1" kern="100" dirty="0">
              <a:ea typeface="標楷體" panose="03000509000000000000" pitchFamily="65" charset="-120"/>
              <a:cs typeface="Times New Roman" panose="02020603050405020304" pitchFamily="18" charset="0"/>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4968513" y="398219"/>
            <a:ext cx="2254974" cy="1094914"/>
            <a:chOff x="6502" y="7859"/>
            <a:chExt cx="1907" cy="865"/>
          </a:xfrm>
          <a:solidFill>
            <a:srgbClr val="3333FF"/>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55" y="8040"/>
              <a:ext cx="1532" cy="506"/>
              <a:chOff x="6655" y="8040"/>
              <a:chExt cx="1532" cy="506"/>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55" y="8040"/>
                <a:ext cx="516"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740" y="8040"/>
                <a:ext cx="447" cy="506"/>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40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477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lnSpc>
                <a:spcPct val="120000"/>
              </a:lnSpc>
              <a:spcBef>
                <a:spcPts val="0"/>
              </a:spcBef>
            </a:pPr>
            <a:r>
              <a:rPr lang="zh-TW" altLang="zh-HK" sz="3200" kern="100" dirty="0">
                <a:ea typeface="標楷體" panose="03000509000000000000" pitchFamily="65" charset="-120"/>
                <a:cs typeface="Times New Roman" panose="02020603050405020304" pitchFamily="18" charset="0"/>
              </a:rPr>
              <a:t>因應香港通過《香港國安法》，美國政府宣佈制裁香港，又呼籲美國公司撤走。據資料五，代表美國在香港千多個會員的美國香港商會的意見如何？原因是什麼？</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lnSpc>
                <a:spcPct val="120000"/>
              </a:lnSpc>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據資料六和七，香港通過《香港國安法》，有影響到外商撤離香港、撤走資金，或經濟下滑嗎</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2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8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6120812-5E11-453D-A01E-E7CF99C09526}"/>
              </a:ext>
            </a:extLst>
          </p:cNvPr>
          <p:cNvSpPr>
            <a:spLocks noGrp="1"/>
          </p:cNvSpPr>
          <p:nvPr>
            <p:ph type="sldNum" sz="quarter" idx="12"/>
          </p:nvPr>
        </p:nvSpPr>
        <p:spPr/>
        <p:txBody>
          <a:bodyPr/>
          <a:lstStyle/>
          <a:p>
            <a:fld id="{10E6A508-BB07-4B8A-901D-15D03AC66BA5}" type="slidenum">
              <a:rPr lang="zh-HK" altLang="en-US" smtClean="0"/>
              <a:t>41</a:t>
            </a:fld>
            <a:endParaRPr lang="zh-HK" altLang="en-US"/>
          </a:p>
        </p:txBody>
      </p:sp>
      <p:pic>
        <p:nvPicPr>
          <p:cNvPr id="3" name="圖片 2" descr="香港國安法|煽動教唆憎恨中央亦屬犯罪- 專題- 點新聞">
            <a:extLst>
              <a:ext uri="{FF2B5EF4-FFF2-40B4-BE49-F238E27FC236}">
                <a16:creationId xmlns:a16="http://schemas.microsoft.com/office/drawing/2014/main" id="{A5B7C99B-73F0-4A85-9E8F-755F23461B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295"/>
            <a:ext cx="12192000" cy="6093055"/>
          </a:xfrm>
          <a:prstGeom prst="rect">
            <a:avLst/>
          </a:prstGeom>
          <a:noFill/>
          <a:ln>
            <a:noFill/>
          </a:ln>
        </p:spPr>
      </p:pic>
    </p:spTree>
    <p:extLst>
      <p:ext uri="{BB962C8B-B14F-4D97-AF65-F5344CB8AC3E}">
        <p14:creationId xmlns:p14="http://schemas.microsoft.com/office/powerpoint/2010/main" val="33341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200" y="365125"/>
            <a:ext cx="10515600" cy="1159813"/>
          </a:xfrm>
          <a:solidFill>
            <a:srgbClr val="0000FF"/>
          </a:solidFill>
        </p:spPr>
        <p:txBody>
          <a:bodyPr>
            <a:normAutofit/>
          </a:bodyPr>
          <a:lstStyle/>
          <a:p>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3.2  《</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無損香港的司法獨立</a:t>
            </a:r>
            <a:endParaRPr lang="zh-HK"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763200" y="2327191"/>
            <a:ext cx="10590600" cy="4146787"/>
          </a:xfrm>
          <a:solidFill>
            <a:schemeClr val="accent1">
              <a:lumMod val="40000"/>
              <a:lumOff val="60000"/>
            </a:schemeClr>
          </a:solidFill>
        </p:spPr>
        <p:txBody>
          <a:bodyPr vert="horz" anchor="ctr">
            <a:normAutofit fontScale="92500" lnSpcReduction="10000"/>
          </a:bodyPr>
          <a:lstStyle/>
          <a:p>
            <a:pPr marL="0" indent="0" algn="ctr">
              <a:lnSpc>
                <a:spcPct val="120000"/>
              </a:lnSpc>
              <a:spcBef>
                <a:spcPts val="300"/>
              </a:spcBef>
              <a:spcAft>
                <a:spcPts val="600"/>
              </a:spcAft>
              <a:buNone/>
            </a:pPr>
            <a:r>
              <a:rPr lang="zh-TW" altLang="zh-HK" sz="2800" b="1" u="sng" kern="100" dirty="0">
                <a:solidFill>
                  <a:srgbClr val="000000"/>
                </a:solidFill>
                <a:effectLst/>
                <a:latin typeface="Times New Roman" panose="02020603050405020304" pitchFamily="18" charset="0"/>
                <a:ea typeface="標楷體" panose="03000509000000000000" pitchFamily="65" charset="-120"/>
              </a:rPr>
              <a:t>西方對《香港國安法》的指控遠離事實</a:t>
            </a:r>
            <a:endParaRPr lang="zh-TW" altLang="zh-HK" sz="2800" kern="100" dirty="0">
              <a:effectLst/>
              <a:latin typeface="Times New Roman" panose="02020603050405020304" pitchFamily="18" charset="0"/>
              <a:ea typeface="SimSun" panose="02010600030101010101" pitchFamily="2" charset="-122"/>
            </a:endParaRPr>
          </a:p>
          <a:p>
            <a:pPr marL="90170" indent="0">
              <a:lnSpc>
                <a:spcPct val="120000"/>
              </a:lnSpc>
              <a:spcBef>
                <a:spcPts val="300"/>
              </a:spcBef>
              <a:spcAft>
                <a:spcPts val="600"/>
              </a:spcAft>
              <a:buNone/>
            </a:pPr>
            <a:r>
              <a:rPr lang="en-US" altLang="zh-TW" sz="2800" kern="100" dirty="0">
                <a:solidFill>
                  <a:srgbClr val="3333FF"/>
                </a:solidFill>
                <a:effectLst/>
                <a:latin typeface="Times New Roman" panose="02020603050405020304" pitchFamily="18" charset="0"/>
                <a:ea typeface="標楷體" panose="03000509000000000000" pitchFamily="65" charset="-120"/>
              </a:rPr>
              <a:t>        </a:t>
            </a:r>
            <a:r>
              <a:rPr lang="zh-TW" altLang="zh-HK" sz="2800" kern="100" dirty="0">
                <a:solidFill>
                  <a:srgbClr val="3333FF"/>
                </a:solidFill>
                <a:effectLst/>
                <a:latin typeface="Times New Roman" panose="02020603050405020304" pitchFamily="18" charset="0"/>
                <a:ea typeface="標楷體" panose="03000509000000000000" pitchFamily="65" charset="-120"/>
              </a:rPr>
              <a:t>前終審法院常任法官烈顯倫法官認爲</a:t>
            </a:r>
            <a:r>
              <a:rPr lang="zh-TW" altLang="zh-HK" sz="2800" kern="100" dirty="0">
                <a:solidFill>
                  <a:srgbClr val="000000"/>
                </a:solidFill>
                <a:effectLst/>
                <a:latin typeface="Times New Roman" panose="02020603050405020304" pitchFamily="18" charset="0"/>
                <a:ea typeface="標楷體" panose="03000509000000000000" pitchFamily="65" charset="-120"/>
              </a:rPr>
              <a:t>，基於西方對中國崛起的恐懼，西方反華勢力以破壞香港穩定來作爲打擊中國的工具。</a:t>
            </a:r>
            <a:r>
              <a:rPr lang="en-US" altLang="zh-HK" sz="2800" kern="100" dirty="0">
                <a:solidFill>
                  <a:srgbClr val="000000"/>
                </a:solidFill>
                <a:effectLst/>
                <a:latin typeface="Times New Roman" panose="02020603050405020304" pitchFamily="18" charset="0"/>
                <a:ea typeface="標楷體" panose="03000509000000000000" pitchFamily="65" charset="-120"/>
              </a:rPr>
              <a:t>2019</a:t>
            </a:r>
            <a:r>
              <a:rPr lang="zh-TW" altLang="zh-HK" sz="2800" kern="100" dirty="0">
                <a:solidFill>
                  <a:srgbClr val="000000"/>
                </a:solidFill>
                <a:effectLst/>
                <a:latin typeface="Times New Roman" panose="02020603050405020304" pitchFamily="18" charset="0"/>
                <a:ea typeface="標楷體" panose="03000509000000000000" pitchFamily="65" charset="-120"/>
              </a:rPr>
              <a:t>年的叛亂更為香港帶來從未有過的危機。基於</a:t>
            </a:r>
            <a:r>
              <a:rPr lang="en-US" altLang="zh-HK" sz="2800" kern="100" dirty="0">
                <a:solidFill>
                  <a:srgbClr val="000000"/>
                </a:solidFill>
                <a:effectLst/>
                <a:latin typeface="Times New Roman" panose="02020603050405020304" pitchFamily="18" charset="0"/>
                <a:ea typeface="標楷體" panose="03000509000000000000" pitchFamily="65" charset="-120"/>
              </a:rPr>
              <a:t>2019</a:t>
            </a:r>
            <a:r>
              <a:rPr lang="zh-TW" altLang="zh-HK" sz="2800" kern="100" dirty="0">
                <a:solidFill>
                  <a:srgbClr val="000000"/>
                </a:solidFill>
                <a:effectLst/>
                <a:latin typeface="Times New Roman" panose="02020603050405020304" pitchFamily="18" charset="0"/>
                <a:ea typeface="標楷體" panose="03000509000000000000" pitchFamily="65" charset="-120"/>
              </a:rPr>
              <a:t>年的叛亂及香港特區未能按基本法</a:t>
            </a:r>
            <a:r>
              <a:rPr lang="en-US" altLang="zh-HK" sz="2800" kern="100" dirty="0">
                <a:solidFill>
                  <a:srgbClr val="000000"/>
                </a:solidFill>
                <a:effectLst/>
                <a:latin typeface="Times New Roman" panose="02020603050405020304" pitchFamily="18" charset="0"/>
                <a:ea typeface="標楷體" panose="03000509000000000000" pitchFamily="65" charset="-120"/>
              </a:rPr>
              <a:t>23</a:t>
            </a:r>
            <a:r>
              <a:rPr lang="zh-TW" altLang="zh-HK" sz="2800" kern="100" dirty="0">
                <a:solidFill>
                  <a:srgbClr val="000000"/>
                </a:solidFill>
                <a:effectLst/>
                <a:latin typeface="Times New Roman" panose="02020603050405020304" pitchFamily="18" charset="0"/>
                <a:ea typeface="標楷體" panose="03000509000000000000" pitchFamily="65" charset="-120"/>
              </a:rPr>
              <a:t>條立法，</a:t>
            </a:r>
            <a:r>
              <a:rPr lang="zh-TW" altLang="zh-HK" sz="2800" kern="100" dirty="0">
                <a:solidFill>
                  <a:srgbClr val="3333FF"/>
                </a:solidFill>
                <a:effectLst/>
                <a:latin typeface="Times New Roman" panose="02020603050405020304" pitchFamily="18" charset="0"/>
                <a:ea typeface="標楷體" panose="03000509000000000000" pitchFamily="65" charset="-120"/>
              </a:rPr>
              <a:t>《香港國安法》的訂立絕對有其必要性。</a:t>
            </a:r>
            <a:endParaRPr lang="zh-TW" altLang="zh-HK" sz="2800" kern="100" dirty="0">
              <a:solidFill>
                <a:srgbClr val="3333FF"/>
              </a:solidFill>
              <a:effectLst/>
              <a:latin typeface="Times New Roman" panose="02020603050405020304" pitchFamily="18" charset="0"/>
              <a:ea typeface="SimSun" panose="02010600030101010101" pitchFamily="2" charset="-122"/>
            </a:endParaRPr>
          </a:p>
          <a:p>
            <a:pPr marL="85725" indent="0">
              <a:lnSpc>
                <a:spcPct val="120000"/>
              </a:lnSpc>
              <a:buNone/>
            </a:pPr>
            <a:r>
              <a:rPr lang="en-US" altLang="zh-TW" sz="2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他認爲，《香港國安法》使香港特區政府能夠有效應對將來發生的叛亂，但同時有效保障香港居民的合法權益，而普通法下對刑事審訊的相關原則包括無罪假定等亦得到維護。</a:t>
            </a: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9109732" y="598825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7" name="群組 6">
            <a:extLst>
              <a:ext uri="{FF2B5EF4-FFF2-40B4-BE49-F238E27FC236}">
                <a16:creationId xmlns:a16="http://schemas.microsoft.com/office/drawing/2014/main" id="{8069B721-AB27-49A0-8E8C-A37934B0E6D3}"/>
              </a:ext>
            </a:extLst>
          </p:cNvPr>
          <p:cNvGrpSpPr>
            <a:grpSpLocks/>
          </p:cNvGrpSpPr>
          <p:nvPr/>
        </p:nvGrpSpPr>
        <p:grpSpPr bwMode="auto">
          <a:xfrm>
            <a:off x="100220" y="1359517"/>
            <a:ext cx="1979592" cy="1297618"/>
            <a:chOff x="-19559" y="-19560"/>
            <a:chExt cx="1071416" cy="679189"/>
          </a:xfrm>
        </p:grpSpPr>
        <p:pic>
          <p:nvPicPr>
            <p:cNvPr id="10" name="Picture 567" descr="資料6_logo">
              <a:extLst>
                <a:ext uri="{FF2B5EF4-FFF2-40B4-BE49-F238E27FC236}">
                  <a16:creationId xmlns:a16="http://schemas.microsoft.com/office/drawing/2014/main" id="{BA42F7B3-EF4D-4B97-966D-17B5DA82C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59">
              <a:extLst>
                <a:ext uri="{FF2B5EF4-FFF2-40B4-BE49-F238E27FC236}">
                  <a16:creationId xmlns:a16="http://schemas.microsoft.com/office/drawing/2014/main" id="{6D9E5AFD-F8C2-4C70-BAFF-443E212B94DD}"/>
                </a:ext>
              </a:extLst>
            </p:cNvPr>
            <p:cNvSpPr txBox="1">
              <a:spLocks noChangeArrowheads="1"/>
            </p:cNvSpPr>
            <p:nvPr/>
          </p:nvSpPr>
          <p:spPr bwMode="auto">
            <a:xfrm>
              <a:off x="758055" y="213073"/>
              <a:ext cx="293802" cy="44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zh-TW" sz="3200" b="1"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八</a:t>
              </a:r>
              <a:endParaRPr lang="zh-TW" sz="3200" kern="100" dirty="0">
                <a:solidFill>
                  <a:srgbClr val="FF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5" name="文字方塊 4">
            <a:extLst>
              <a:ext uri="{FF2B5EF4-FFF2-40B4-BE49-F238E27FC236}">
                <a16:creationId xmlns:a16="http://schemas.microsoft.com/office/drawing/2014/main" id="{B3249473-10A0-4273-8428-7D2E00EA6A9F}"/>
              </a:ext>
            </a:extLst>
          </p:cNvPr>
          <p:cNvSpPr txBox="1"/>
          <p:nvPr/>
        </p:nvSpPr>
        <p:spPr>
          <a:xfrm>
            <a:off x="2329132" y="1803971"/>
            <a:ext cx="6281468" cy="523220"/>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前終審法院常任法官看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香港國安法</a:t>
            </a:r>
            <a:r>
              <a:rPr lang="en-US" altLang="zh-TW" sz="2800" dirty="0">
                <a:latin typeface="標楷體" panose="03000509000000000000" pitchFamily="65" charset="-120"/>
                <a:ea typeface="標楷體" panose="03000509000000000000" pitchFamily="65" charset="-120"/>
              </a:rPr>
              <a:t>》</a:t>
            </a:r>
            <a:endParaRPr lang="zh-HK"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482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838200" y="966158"/>
            <a:ext cx="10515600" cy="5309951"/>
          </a:xfrm>
          <a:solidFill>
            <a:schemeClr val="accent1">
              <a:lumMod val="40000"/>
              <a:lumOff val="60000"/>
            </a:schemeClr>
          </a:solidFill>
        </p:spPr>
        <p:txBody>
          <a:bodyPr vert="horz">
            <a:normAutofit/>
          </a:bodyPr>
          <a:lstStyle/>
          <a:p>
            <a:pPr marL="0" indent="0">
              <a:lnSpc>
                <a:spcPct val="120000"/>
              </a:lnSpc>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0" lvl="0" indent="0">
              <a:lnSpc>
                <a:spcPct val="120000"/>
              </a:lnSpc>
              <a:spcBef>
                <a:spcPts val="1200"/>
              </a:spcBef>
              <a:spcAft>
                <a:spcPts val="300"/>
              </a:spcAft>
              <a:buNone/>
            </a:pPr>
            <a:r>
              <a:rPr lang="zh-TW" altLang="en-US" sz="3200" kern="100" dirty="0">
                <a:solidFill>
                  <a:srgbClr val="000000"/>
                </a:solidFill>
                <a:latin typeface="Times New Roman" panose="02020603050405020304" pitchFamily="18" charset="0"/>
                <a:ea typeface="標楷體" panose="03000509000000000000" pitchFamily="65" charset="-120"/>
              </a:rPr>
              <a:t>        最後，他以</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美國愛國者法</a:t>
            </a:r>
            <a:r>
              <a:rPr lang="en-US" altLang="zh-TW" sz="3200" kern="100" dirty="0">
                <a:solidFill>
                  <a:srgbClr val="000000"/>
                </a:solidFill>
                <a:latin typeface="Times New Roman" panose="02020603050405020304" pitchFamily="18" charset="0"/>
                <a:ea typeface="標楷體" panose="03000509000000000000" pitchFamily="65" charset="-120"/>
              </a:rPr>
              <a:t>》2001</a:t>
            </a:r>
            <a:r>
              <a:rPr lang="zh-TW" altLang="en-US" sz="3200" kern="100" dirty="0">
                <a:solidFill>
                  <a:srgbClr val="000000"/>
                </a:solidFill>
                <a:latin typeface="Times New Roman" panose="02020603050405020304" pitchFamily="18" charset="0"/>
                <a:ea typeface="標楷體" panose="03000509000000000000" pitchFamily="65" charset="-120"/>
              </a:rPr>
              <a:t>爲例，指出西方國家本身就有相比起</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香港國安法</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更爲嚴厲的國家安全法律，並批評西方領袖對</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香港國安法</a:t>
            </a:r>
            <a:r>
              <a:rPr lang="en-US" altLang="zh-TW" sz="3200" kern="100" dirty="0">
                <a:solidFill>
                  <a:srgbClr val="000000"/>
                </a:solidFill>
                <a:latin typeface="Times New Roman" panose="02020603050405020304" pitchFamily="18" charset="0"/>
                <a:ea typeface="標楷體" panose="03000509000000000000" pitchFamily="65" charset="-120"/>
              </a:rPr>
              <a:t>》</a:t>
            </a:r>
            <a:r>
              <a:rPr lang="zh-TW" altLang="en-US" sz="3200" kern="100" dirty="0">
                <a:solidFill>
                  <a:srgbClr val="000000"/>
                </a:solidFill>
                <a:latin typeface="Times New Roman" panose="02020603050405020304" pitchFamily="18" charset="0"/>
                <a:ea typeface="標楷體" panose="03000509000000000000" pitchFamily="65" charset="-120"/>
              </a:rPr>
              <a:t>的指控是完全偏離事實。</a:t>
            </a:r>
          </a:p>
          <a:p>
            <a:pPr marL="0" lvl="0" indent="0" algn="r">
              <a:lnSpc>
                <a:spcPct val="120000"/>
              </a:lnSpc>
              <a:spcBef>
                <a:spcPts val="1800"/>
              </a:spcBef>
              <a:buNone/>
            </a:pPr>
            <a:r>
              <a:rPr lang="zh-TW" altLang="en-US" sz="2000" i="1" kern="100" dirty="0">
                <a:solidFill>
                  <a:srgbClr val="000000"/>
                </a:solidFill>
                <a:latin typeface="Times New Roman" panose="02020603050405020304" pitchFamily="18" charset="0"/>
                <a:ea typeface="標楷體" panose="03000509000000000000" pitchFamily="65" charset="-120"/>
              </a:rPr>
              <a:t>（編者註：前終審法院常任法官烈顯倫法官於</a:t>
            </a:r>
            <a:r>
              <a:rPr lang="en-US" altLang="zh-TW" sz="2000" i="1" kern="100" dirty="0">
                <a:solidFill>
                  <a:srgbClr val="000000"/>
                </a:solidFill>
                <a:latin typeface="Times New Roman" panose="02020603050405020304" pitchFamily="18" charset="0"/>
                <a:ea typeface="標楷體" panose="03000509000000000000" pitchFamily="65" charset="-120"/>
              </a:rPr>
              <a:t>2021</a:t>
            </a:r>
            <a:r>
              <a:rPr lang="zh-TW" altLang="en-US" sz="2000" i="1" kern="100" dirty="0">
                <a:solidFill>
                  <a:srgbClr val="000000"/>
                </a:solidFill>
                <a:latin typeface="Times New Roman" panose="02020603050405020304" pitchFamily="18" charset="0"/>
                <a:ea typeface="標楷體" panose="03000509000000000000" pitchFamily="65" charset="-120"/>
              </a:rPr>
              <a:t>年</a:t>
            </a:r>
            <a:r>
              <a:rPr lang="en-US" altLang="zh-TW" sz="2000" i="1" kern="100" dirty="0">
                <a:solidFill>
                  <a:srgbClr val="000000"/>
                </a:solidFill>
                <a:latin typeface="Times New Roman" panose="02020603050405020304" pitchFamily="18" charset="0"/>
                <a:ea typeface="標楷體" panose="03000509000000000000" pitchFamily="65" charset="-120"/>
              </a:rPr>
              <a:t>7</a:t>
            </a:r>
            <a:r>
              <a:rPr lang="zh-TW" altLang="en-US" sz="2000" i="1" kern="100" dirty="0">
                <a:solidFill>
                  <a:srgbClr val="000000"/>
                </a:solidFill>
                <a:latin typeface="Times New Roman" panose="02020603050405020304" pitchFamily="18" charset="0"/>
                <a:ea typeface="標楷體" panose="03000509000000000000" pitchFamily="65" charset="-120"/>
              </a:rPr>
              <a:t>月</a:t>
            </a:r>
            <a:r>
              <a:rPr lang="en-US" altLang="zh-TW" sz="2000" i="1" kern="100" dirty="0">
                <a:solidFill>
                  <a:srgbClr val="000000"/>
                </a:solidFill>
                <a:latin typeface="Times New Roman" panose="02020603050405020304" pitchFamily="18" charset="0"/>
                <a:ea typeface="標楷體" panose="03000509000000000000" pitchFamily="65" charset="-120"/>
              </a:rPr>
              <a:t>5</a:t>
            </a:r>
            <a:r>
              <a:rPr lang="zh-TW" altLang="en-US" sz="2000" i="1" kern="100" dirty="0">
                <a:solidFill>
                  <a:srgbClr val="000000"/>
                </a:solidFill>
                <a:latin typeface="Times New Roman" panose="02020603050405020304" pitchFamily="18" charset="0"/>
                <a:ea typeface="標楷體" panose="03000509000000000000" pitchFamily="65" charset="-120"/>
              </a:rPr>
              <a:t>號在</a:t>
            </a:r>
            <a:r>
              <a:rPr lang="en-US" altLang="zh-TW" sz="2000" i="1" kern="100" dirty="0">
                <a:solidFill>
                  <a:srgbClr val="000000"/>
                </a:solidFill>
                <a:latin typeface="Times New Roman" panose="02020603050405020304" pitchFamily="18" charset="0"/>
                <a:ea typeface="標楷體" panose="03000509000000000000" pitchFamily="65" charset="-120"/>
              </a:rPr>
              <a:t>《</a:t>
            </a:r>
            <a:r>
              <a:rPr lang="zh-TW" altLang="en-US" sz="2000" i="1" kern="100" dirty="0">
                <a:solidFill>
                  <a:srgbClr val="000000"/>
                </a:solidFill>
                <a:latin typeface="Times New Roman" panose="02020603050405020304" pitchFamily="18" charset="0"/>
                <a:ea typeface="標楷體" panose="03000509000000000000" pitchFamily="65" charset="-120"/>
              </a:rPr>
              <a:t>香港國安法</a:t>
            </a:r>
            <a:r>
              <a:rPr lang="en-US" altLang="zh-TW" sz="2000" i="1" kern="100" dirty="0">
                <a:solidFill>
                  <a:srgbClr val="000000"/>
                </a:solidFill>
                <a:latin typeface="Times New Roman" panose="02020603050405020304" pitchFamily="18" charset="0"/>
                <a:ea typeface="標楷體" panose="03000509000000000000" pitchFamily="65" charset="-120"/>
              </a:rPr>
              <a:t>》</a:t>
            </a:r>
            <a:r>
              <a:rPr lang="zh-TW" altLang="en-US" sz="2000" i="1" kern="100" dirty="0">
                <a:solidFill>
                  <a:srgbClr val="000000"/>
                </a:solidFill>
                <a:latin typeface="Times New Roman" panose="02020603050405020304" pitchFamily="18" charset="0"/>
                <a:ea typeface="標楷體" panose="03000509000000000000" pitchFamily="65" charset="-120"/>
              </a:rPr>
              <a:t>法律論壇</a:t>
            </a:r>
            <a:r>
              <a:rPr lang="en-US" altLang="zh-TW" sz="2000" i="1" kern="100" dirty="0">
                <a:solidFill>
                  <a:srgbClr val="000000"/>
                </a:solidFill>
                <a:latin typeface="Times New Roman" panose="02020603050405020304" pitchFamily="18" charset="0"/>
                <a:ea typeface="標楷體" panose="03000509000000000000" pitchFamily="65" charset="-120"/>
              </a:rPr>
              <a:t>——</a:t>
            </a:r>
            <a:r>
              <a:rPr lang="zh-TW" altLang="en-US" sz="2000" i="1" kern="100" dirty="0">
                <a:solidFill>
                  <a:srgbClr val="000000"/>
                </a:solidFill>
                <a:latin typeface="Times New Roman" panose="02020603050405020304" pitchFamily="18" charset="0"/>
                <a:ea typeface="標楷體" panose="03000509000000000000" pitchFamily="65" charset="-120"/>
              </a:rPr>
              <a:t>「國安家好」的致辭“</a:t>
            </a:r>
            <a:r>
              <a:rPr lang="en-US" altLang="zh-TW" sz="2000" i="1" kern="100" dirty="0">
                <a:solidFill>
                  <a:srgbClr val="000000"/>
                </a:solidFill>
                <a:latin typeface="Times New Roman" panose="02020603050405020304" pitchFamily="18" charset="0"/>
                <a:ea typeface="標楷體" panose="03000509000000000000" pitchFamily="65" charset="-120"/>
              </a:rPr>
              <a:t>A close run thing”</a:t>
            </a:r>
            <a:r>
              <a:rPr lang="zh-TW" altLang="en-US" sz="2000" i="1" kern="100" dirty="0">
                <a:solidFill>
                  <a:srgbClr val="000000"/>
                </a:solidFill>
                <a:latin typeface="Times New Roman" panose="02020603050405020304" pitchFamily="18" charset="0"/>
                <a:ea typeface="標楷體" panose="03000509000000000000" pitchFamily="65" charset="-120"/>
              </a:rPr>
              <a:t>（英文），以上為該致辭大意的中文翻譯。）</a:t>
            </a:r>
          </a:p>
          <a:p>
            <a:pPr marL="0" lvl="0" indent="0" algn="r">
              <a:lnSpc>
                <a:spcPts val="3000"/>
              </a:lnSpc>
              <a:spcBef>
                <a:spcPts val="0"/>
              </a:spcBef>
              <a:buNone/>
            </a:pPr>
            <a:r>
              <a:rPr lang="zh-TW" altLang="en-US" sz="2000" i="1" kern="100" dirty="0">
                <a:solidFill>
                  <a:srgbClr val="000000"/>
                </a:solidFill>
                <a:latin typeface="Times New Roman" panose="02020603050405020304" pitchFamily="18" charset="0"/>
                <a:ea typeface="標楷體" panose="03000509000000000000" pitchFamily="65" charset="-120"/>
              </a:rPr>
              <a:t>致辭全文可參閲中國日報（香港）</a:t>
            </a:r>
            <a:r>
              <a:rPr lang="en-US" altLang="zh-TW" sz="2000" i="1" kern="100" dirty="0">
                <a:solidFill>
                  <a:srgbClr val="000000"/>
                </a:solidFill>
                <a:latin typeface="Times New Roman" panose="02020603050405020304" pitchFamily="18" charset="0"/>
                <a:ea typeface="標楷體" panose="03000509000000000000" pitchFamily="65" charset="-120"/>
              </a:rPr>
              <a:t>(China Daily Hong Kong) </a:t>
            </a:r>
          </a:p>
          <a:p>
            <a:pPr marL="0" lvl="0" indent="0" algn="r">
              <a:lnSpc>
                <a:spcPts val="3000"/>
              </a:lnSpc>
              <a:spcBef>
                <a:spcPts val="0"/>
              </a:spcBef>
              <a:buNone/>
            </a:pPr>
            <a:r>
              <a:rPr lang="zh-TW" altLang="en-US" sz="2000" i="1" kern="100" dirty="0">
                <a:solidFill>
                  <a:srgbClr val="000000"/>
                </a:solidFill>
                <a:latin typeface="Times New Roman" panose="02020603050405020304" pitchFamily="18" charset="0"/>
                <a:ea typeface="標楷體" panose="03000509000000000000" pitchFamily="65" charset="-120"/>
              </a:rPr>
              <a:t>網站相關連結：</a:t>
            </a:r>
            <a:r>
              <a:rPr lang="en-US" altLang="zh-TW" sz="2000" i="1" kern="100" dirty="0">
                <a:solidFill>
                  <a:srgbClr val="3333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https://www.chinadailyhk.com/article/227151</a:t>
            </a:r>
            <a:r>
              <a:rPr lang="en-US" altLang="zh-TW" sz="2000" i="1" kern="100" dirty="0">
                <a:solidFill>
                  <a:srgbClr val="3333FF"/>
                </a:solidFill>
                <a:latin typeface="Times New Roman" panose="02020603050405020304" pitchFamily="18" charset="0"/>
                <a:ea typeface="標楷體" panose="03000509000000000000" pitchFamily="65" charset="-120"/>
              </a:rPr>
              <a:t> </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971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21846F8-591A-44A0-A435-1368D2A31D35}"/>
              </a:ext>
            </a:extLst>
          </p:cNvPr>
          <p:cNvSpPr>
            <a:spLocks noGrp="1"/>
          </p:cNvSpPr>
          <p:nvPr>
            <p:ph type="sldNum" sz="quarter" idx="12"/>
          </p:nvPr>
        </p:nvSpPr>
        <p:spPr/>
        <p:txBody>
          <a:bodyPr/>
          <a:lstStyle/>
          <a:p>
            <a:fld id="{10E6A508-BB07-4B8A-901D-15D03AC66BA5}" type="slidenum">
              <a:rPr lang="zh-HK" altLang="en-US" smtClean="0"/>
              <a:t>44</a:t>
            </a:fld>
            <a:endParaRPr lang="zh-HK" altLang="en-US"/>
          </a:p>
        </p:txBody>
      </p:sp>
      <p:pic>
        <p:nvPicPr>
          <p:cNvPr id="3" name="圖片 2" descr="烈顯倫- 標籤- 港人講地">
            <a:extLst>
              <a:ext uri="{FF2B5EF4-FFF2-40B4-BE49-F238E27FC236}">
                <a16:creationId xmlns:a16="http://schemas.microsoft.com/office/drawing/2014/main" id="{3CE28E82-0813-4A79-89F5-36E38F4A36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00332"/>
            <a:ext cx="10392232" cy="5856018"/>
          </a:xfrm>
          <a:prstGeom prst="rect">
            <a:avLst/>
          </a:prstGeom>
          <a:noFill/>
          <a:ln>
            <a:solidFill>
              <a:srgbClr val="000000"/>
            </a:solidFill>
          </a:ln>
        </p:spPr>
      </p:pic>
    </p:spTree>
    <p:extLst>
      <p:ext uri="{BB962C8B-B14F-4D97-AF65-F5344CB8AC3E}">
        <p14:creationId xmlns:p14="http://schemas.microsoft.com/office/powerpoint/2010/main" val="28322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913918" cy="4942682"/>
          </a:xfrm>
        </p:spPr>
        <p:txBody>
          <a:bodyPr vert="horz">
            <a:normAutofit fontScale="85000" lnSpcReduction="10000"/>
          </a:bodyPr>
          <a:lstStyle/>
          <a:p>
            <a:pPr lvl="0">
              <a:lnSpc>
                <a:spcPct val="130000"/>
              </a:lnSpc>
              <a:spcBef>
                <a:spcPts val="0"/>
              </a:spcBef>
            </a:pPr>
            <a:r>
              <a:rPr lang="zh-TW" altLang="zh-HK" sz="3200" kern="100" dirty="0">
                <a:ea typeface="標楷體" panose="03000509000000000000" pitchFamily="65" charset="-120"/>
                <a:cs typeface="Times New Roman" panose="02020603050405020304" pitchFamily="18" charset="0"/>
              </a:rPr>
              <a:t>烈顯倫法官基於哪兩個原因，認為《香港國安法》</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的訂立有其必要性</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30000"/>
              </a:lnSpc>
              <a:spcBef>
                <a:spcPts val="0"/>
              </a:spcBef>
              <a:buNone/>
            </a:pPr>
            <a:r>
              <a:rPr lang="en-US" altLang="zh-TW" sz="32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______________________________________________________</a:t>
            </a:r>
          </a:p>
          <a:p>
            <a:pPr marL="342900" lvl="0" indent="-342900">
              <a:lnSpc>
                <a:spcPct val="130000"/>
              </a:lnSpc>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作為一個退休的</a:t>
            </a:r>
            <a:r>
              <a:rPr lang="zh-TW" altLang="zh-HK" sz="3200" kern="100" dirty="0">
                <a:solidFill>
                  <a:srgbClr val="000000"/>
                </a:solidFill>
                <a:ea typeface="標楷體" panose="03000509000000000000" pitchFamily="65" charset="-120"/>
                <a:cs typeface="Times New Roman" panose="02020603050405020304" pitchFamily="18" charset="0"/>
              </a:rPr>
              <a:t>終審法院常任</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法官，</a:t>
            </a:r>
            <a:r>
              <a:rPr lang="zh-TW" altLang="zh-HK" sz="3200" kern="100" dirty="0">
                <a:ea typeface="標楷體" panose="03000509000000000000" pitchFamily="65" charset="-120"/>
                <a:cs typeface="Times New Roman" panose="02020603050405020304" pitchFamily="18" charset="0"/>
              </a:rPr>
              <a:t>烈顯倫法官認為《香港國安法》會破壞</a:t>
            </a: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普通法對香港居民合法權益的保障嗎</a:t>
            </a:r>
            <a:r>
              <a:rPr lang="zh-TW" altLang="zh-HK" sz="3200" kern="100" dirty="0">
                <a:ea typeface="標楷體" panose="03000509000000000000" pitchFamily="65" charset="-120"/>
                <a:cs typeface="Times New Roman" panose="02020603050405020304" pitchFamily="18" charset="0"/>
              </a:rPr>
              <a:t>？他提出了什麼解釋</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3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______________________________________________________</a:t>
            </a:r>
          </a:p>
          <a:p>
            <a:pPr lvl="0">
              <a:lnSpc>
                <a:spcPct val="130000"/>
              </a:lnSpc>
            </a:pPr>
            <a:r>
              <a:rPr lang="zh-TW" altLang="zh-HK" sz="32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西方國家有類似《香港國安法》的法例嗎？西方國家領袖為何批評香港訂立</a:t>
            </a:r>
            <a:r>
              <a:rPr lang="zh-TW" altLang="zh-HK" sz="3200" kern="100" dirty="0">
                <a:ea typeface="標楷體" panose="03000509000000000000" pitchFamily="65" charset="-120"/>
                <a:cs typeface="Times New Roman" panose="02020603050405020304" pitchFamily="18" charset="0"/>
              </a:rPr>
              <a:t>《香港國安法》</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8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638355" y="907242"/>
            <a:ext cx="10938293" cy="5814233"/>
          </a:xfrm>
          <a:solidFill>
            <a:schemeClr val="accent1">
              <a:lumMod val="40000"/>
              <a:lumOff val="60000"/>
            </a:schemeClr>
          </a:solidFill>
        </p:spPr>
        <p:txBody>
          <a:bodyPr vert="horz" anchor="ctr">
            <a:normAutofit fontScale="85000" lnSpcReduction="20000"/>
          </a:bodyPr>
          <a:lstStyle/>
          <a:p>
            <a:pPr marL="76200" indent="0" algn="ctr">
              <a:lnSpc>
                <a:spcPct val="130000"/>
              </a:lnSpc>
              <a:spcAft>
                <a:spcPts val="300"/>
              </a:spcAft>
              <a:buNone/>
            </a:pPr>
            <a:r>
              <a:rPr lang="zh-TW" altLang="zh-HK" sz="2800" b="1" u="sng" kern="100" dirty="0">
                <a:solidFill>
                  <a:srgbClr val="000000"/>
                </a:solidFill>
                <a:effectLst/>
                <a:latin typeface="Times New Roman" panose="02020603050405020304" pitchFamily="18" charset="0"/>
                <a:ea typeface="標楷體" panose="03000509000000000000" pitchFamily="65" charset="-120"/>
              </a:rPr>
              <a:t>香港終審法院合議庭的組成</a:t>
            </a:r>
            <a:endParaRPr lang="zh-TW" altLang="zh-HK" sz="2800" kern="100" dirty="0">
              <a:effectLst/>
              <a:latin typeface="Times New Roman" panose="02020603050405020304" pitchFamily="18" charset="0"/>
              <a:ea typeface="SimSun" panose="02010600030101010101" pitchFamily="2" charset="-122"/>
            </a:endParaRPr>
          </a:p>
          <a:p>
            <a:pPr marL="0" indent="0">
              <a:lnSpc>
                <a:spcPct val="130000"/>
              </a:lnSpc>
              <a:spcBef>
                <a:spcPts val="1800"/>
              </a:spcBef>
              <a:spcAft>
                <a:spcPts val="0"/>
              </a:spcAft>
              <a:buNone/>
            </a:pPr>
            <a:r>
              <a:rPr lang="en-US" altLang="zh-TW" sz="2800" kern="100" spc="-10" dirty="0">
                <a:solidFill>
                  <a:srgbClr val="000000"/>
                </a:solidFill>
                <a:effectLst/>
                <a:latin typeface="Times New Roman" panose="02020603050405020304" pitchFamily="18" charset="0"/>
                <a:ea typeface="標楷體" panose="03000509000000000000" pitchFamily="65" charset="-120"/>
              </a:rPr>
              <a:t>        </a:t>
            </a:r>
            <a:r>
              <a:rPr lang="zh-TW" altLang="zh-HK" sz="2800" kern="100" spc="-10" dirty="0">
                <a:solidFill>
                  <a:srgbClr val="000000"/>
                </a:solidFill>
                <a:effectLst/>
                <a:latin typeface="Times New Roman" panose="02020603050405020304" pitchFamily="18" charset="0"/>
                <a:ea typeface="標楷體" panose="03000509000000000000" pitchFamily="65" charset="-120"/>
              </a:rPr>
              <a:t>根據《基本法》第八十二條，香港特別行政區的終審權屬於香港特別行政區終審法院。</a:t>
            </a:r>
            <a:r>
              <a:rPr lang="zh-TW" altLang="zh-HK" sz="2800" kern="100" spc="-10" dirty="0">
                <a:solidFill>
                  <a:srgbClr val="3333FF"/>
                </a:solidFill>
                <a:effectLst/>
                <a:latin typeface="Times New Roman" panose="02020603050405020304" pitchFamily="18" charset="0"/>
                <a:ea typeface="標楷體" panose="03000509000000000000" pitchFamily="65" charset="-120"/>
              </a:rPr>
              <a:t>終審法院可根據需要邀請其他普通法適用地區的法官參加審判</a:t>
            </a:r>
            <a:r>
              <a:rPr lang="zh-TW" altLang="zh-HK" sz="2800" kern="100" spc="-1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0" indent="0">
              <a:lnSpc>
                <a:spcPct val="130000"/>
              </a:lnSpc>
              <a:spcBef>
                <a:spcPts val="1800"/>
              </a:spcBef>
              <a:spcAft>
                <a:spcPts val="0"/>
              </a:spcAft>
              <a:buNone/>
            </a:pPr>
            <a:r>
              <a:rPr lang="en-US" altLang="zh-TW"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最終上訴案件由五名法官組成的合議庭審理，包括終審法院首席法官、三名常任法官及一名非常任法官。目前有兩組非常任法官，一組是前任香港法官，</a:t>
            </a:r>
            <a:r>
              <a:rPr lang="zh-TW" altLang="zh-HK" sz="2800" kern="100" dirty="0">
                <a:solidFill>
                  <a:srgbClr val="3333FF"/>
                </a:solidFill>
                <a:effectLst/>
                <a:latin typeface="Times New Roman" panose="02020603050405020304" pitchFamily="18" charset="0"/>
                <a:ea typeface="標楷體" panose="03000509000000000000" pitchFamily="65" charset="-120"/>
              </a:rPr>
              <a:t>另一組則是來自其他普通法適用地區的知名法官。海外非常任法官</a:t>
            </a:r>
            <a:r>
              <a:rPr lang="zh-TW" altLang="zh-HK" sz="2800" kern="100" dirty="0">
                <a:solidFill>
                  <a:srgbClr val="000000"/>
                </a:solidFill>
                <a:effectLst/>
                <a:latin typeface="Times New Roman" panose="02020603050405020304" pitchFamily="18" charset="0"/>
                <a:ea typeface="標楷體" panose="03000509000000000000" pitchFamily="65" charset="-120"/>
              </a:rPr>
              <a:t>以輪流方式每次來港一個月。</a:t>
            </a:r>
            <a:endParaRPr lang="zh-TW" altLang="zh-HK" sz="2800" kern="100" dirty="0">
              <a:effectLst/>
              <a:latin typeface="Times New Roman" panose="02020603050405020304" pitchFamily="18" charset="0"/>
              <a:ea typeface="SimSun" panose="02010600030101010101" pitchFamily="2" charset="-122"/>
            </a:endParaRPr>
          </a:p>
          <a:p>
            <a:pPr marL="0" indent="0">
              <a:lnSpc>
                <a:spcPct val="130000"/>
              </a:lnSpc>
              <a:spcBef>
                <a:spcPts val="1800"/>
              </a:spcBef>
              <a:spcAft>
                <a:spcPts val="0"/>
              </a:spcAft>
              <a:buNone/>
            </a:pPr>
            <a:r>
              <a:rPr lang="en-US" altLang="zh-TW"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3333FF"/>
                </a:solidFill>
                <a:effectLst/>
                <a:latin typeface="Times New Roman" panose="02020603050405020304" pitchFamily="18" charset="0"/>
                <a:ea typeface="標楷體" panose="03000509000000000000" pitchFamily="65" charset="-120"/>
              </a:rPr>
              <a:t>一般來說，每宗案件都有一位海外法官參予審訊</a:t>
            </a:r>
            <a:r>
              <a:rPr lang="zh-TW" altLang="zh-HK" sz="2800" kern="100" dirty="0">
                <a:solidFill>
                  <a:srgbClr val="000000"/>
                </a:solidFill>
                <a:effectLst/>
                <a:latin typeface="Times New Roman" panose="02020603050405020304" pitchFamily="18" charset="0"/>
                <a:ea typeface="標楷體" panose="03000509000000000000" pitchFamily="65" charset="-120"/>
              </a:rPr>
              <a:t>。現時終審法院有</a:t>
            </a:r>
            <a:r>
              <a:rPr lang="en-US" altLang="zh-HK" sz="2800" kern="100" dirty="0">
                <a:solidFill>
                  <a:srgbClr val="000000"/>
                </a:solidFill>
                <a:effectLst/>
                <a:latin typeface="Times New Roman" panose="02020603050405020304" pitchFamily="18" charset="0"/>
                <a:ea typeface="標楷體" panose="03000509000000000000" pitchFamily="65" charset="-120"/>
              </a:rPr>
              <a:t>14</a:t>
            </a:r>
            <a:r>
              <a:rPr lang="zh-TW" altLang="zh-HK" sz="2800" kern="100" dirty="0">
                <a:solidFill>
                  <a:srgbClr val="000000"/>
                </a:solidFill>
                <a:effectLst/>
                <a:latin typeface="Times New Roman" panose="02020603050405020304" pitchFamily="18" charset="0"/>
                <a:ea typeface="標楷體" panose="03000509000000000000" pitchFamily="65" charset="-120"/>
              </a:rPr>
              <a:t>位海外非常任法官，兩位是現任英國最高法院的法官（分別是院長及副院長），其餘</a:t>
            </a:r>
            <a:r>
              <a:rPr lang="en-US" altLang="zh-HK" sz="2800" kern="100" dirty="0">
                <a:solidFill>
                  <a:srgbClr val="000000"/>
                </a:solidFill>
                <a:effectLst/>
                <a:latin typeface="Times New Roman" panose="02020603050405020304" pitchFamily="18" charset="0"/>
                <a:ea typeface="標楷體" panose="03000509000000000000" pitchFamily="65" charset="-120"/>
              </a:rPr>
              <a:t>12</a:t>
            </a:r>
            <a:r>
              <a:rPr lang="zh-TW" altLang="zh-HK" sz="2800" kern="100" dirty="0">
                <a:solidFill>
                  <a:srgbClr val="000000"/>
                </a:solidFill>
                <a:effectLst/>
                <a:latin typeface="Times New Roman" panose="02020603050405020304" pitchFamily="18" charset="0"/>
                <a:ea typeface="標楷體" panose="03000509000000000000" pitchFamily="65" charset="-120"/>
              </a:rPr>
              <a:t>位是當地最高法院退休法官，八位來自英國，三位來自澳洲，一位來自加拿大。</a:t>
            </a:r>
            <a:endParaRPr lang="en-US" altLang="zh-TW" sz="2800" kern="100" dirty="0">
              <a:solidFill>
                <a:srgbClr val="000000"/>
              </a:solidFill>
              <a:effectLst/>
              <a:latin typeface="Times New Roman" panose="02020603050405020304" pitchFamily="18" charset="0"/>
              <a:ea typeface="標楷體" panose="03000509000000000000" pitchFamily="65" charset="-120"/>
            </a:endParaRPr>
          </a:p>
          <a:p>
            <a:pPr marL="304800" indent="0" algn="r">
              <a:spcBef>
                <a:spcPts val="1200"/>
              </a:spcBef>
              <a:spcAft>
                <a:spcPts val="0"/>
              </a:spcAft>
              <a:buNone/>
            </a:pPr>
            <a:endParaRPr lang="en-US" altLang="zh-TW" sz="2800" i="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04800" indent="0" algn="r">
              <a:spcBef>
                <a:spcPts val="1200"/>
              </a:spcBef>
              <a:spcAft>
                <a:spcPts val="0"/>
              </a:spcAft>
              <a:buNone/>
            </a:pPr>
            <a:r>
              <a:rPr lang="zh-TW" altLang="zh-HK" sz="2800" i="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資料來源：司法機構網頁，</a:t>
            </a:r>
            <a:r>
              <a:rPr lang="en-US" altLang="zh-HK" sz="2400" i="1" u="sng"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https://www.hkcfa.hk/tc/home/index.html</a:t>
            </a:r>
            <a:r>
              <a:rPr lang="en-US" altLang="zh-HK" sz="2400" i="1" u="sng" kern="100" dirty="0">
                <a:solidFill>
                  <a:srgbClr val="3333FF"/>
                </a:solidFill>
                <a:effectLst/>
                <a:latin typeface="Times New Roman" panose="02020603050405020304" pitchFamily="18" charset="0"/>
                <a:ea typeface="標楷體" panose="03000509000000000000" pitchFamily="65" charset="-120"/>
              </a:rPr>
              <a:t> </a:t>
            </a:r>
            <a:endParaRPr lang="zh-TW" altLang="zh-HK" sz="2400" i="1" kern="100" dirty="0">
              <a:solidFill>
                <a:srgbClr val="3333FF"/>
              </a:solidFill>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B3249473-10A0-4273-8428-7D2E00EA6A9F}"/>
              </a:ext>
            </a:extLst>
          </p:cNvPr>
          <p:cNvSpPr txBox="1"/>
          <p:nvPr/>
        </p:nvSpPr>
        <p:spPr>
          <a:xfrm>
            <a:off x="2630700" y="384022"/>
            <a:ext cx="6780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終審法院海外非常任法官看</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香港國安法</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HK"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nvGrpSpPr>
          <p:cNvPr id="12" name="群組 11">
            <a:extLst>
              <a:ext uri="{FF2B5EF4-FFF2-40B4-BE49-F238E27FC236}">
                <a16:creationId xmlns:a16="http://schemas.microsoft.com/office/drawing/2014/main" id="{DD2C92A6-8A92-43DE-BDB2-7BB7B6E9FC93}"/>
              </a:ext>
            </a:extLst>
          </p:cNvPr>
          <p:cNvGrpSpPr>
            <a:grpSpLocks/>
          </p:cNvGrpSpPr>
          <p:nvPr/>
        </p:nvGrpSpPr>
        <p:grpSpPr bwMode="auto">
          <a:xfrm>
            <a:off x="367967" y="345691"/>
            <a:ext cx="2538363" cy="1610944"/>
            <a:chOff x="-19559" y="-19560"/>
            <a:chExt cx="1146736" cy="720624"/>
          </a:xfrm>
        </p:grpSpPr>
        <p:pic>
          <p:nvPicPr>
            <p:cNvPr id="13" name="Picture 567" descr="資料6_logo">
              <a:extLst>
                <a:ext uri="{FF2B5EF4-FFF2-40B4-BE49-F238E27FC236}">
                  <a16:creationId xmlns:a16="http://schemas.microsoft.com/office/drawing/2014/main" id="{2ED37006-369C-4397-AE3B-F82AF572CD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59">
              <a:extLst>
                <a:ext uri="{FF2B5EF4-FFF2-40B4-BE49-F238E27FC236}">
                  <a16:creationId xmlns:a16="http://schemas.microsoft.com/office/drawing/2014/main" id="{B1CC4D1F-0124-48AC-93E1-97ED313F6085}"/>
                </a:ext>
              </a:extLst>
            </p:cNvPr>
            <p:cNvSpPr txBox="1">
              <a:spLocks noChangeArrowheads="1"/>
            </p:cNvSpPr>
            <p:nvPr/>
          </p:nvSpPr>
          <p:spPr bwMode="auto">
            <a:xfrm>
              <a:off x="682056" y="231639"/>
              <a:ext cx="445121"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zh-TW" sz="3200" b="1" kern="1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九</a:t>
              </a:r>
              <a:endParaRPr lang="zh-TW" sz="3200" kern="100" dirty="0">
                <a:solidFill>
                  <a:srgbClr val="FF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grpSp>
    </p:spTree>
    <p:extLst>
      <p:ext uri="{BB962C8B-B14F-4D97-AF65-F5344CB8AC3E}">
        <p14:creationId xmlns:p14="http://schemas.microsoft.com/office/powerpoint/2010/main" val="17496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lnSpc>
                <a:spcPct val="120000"/>
              </a:lnSpc>
              <a:spcBef>
                <a:spcPts val="0"/>
              </a:spcBef>
            </a:pPr>
            <a:r>
              <a:rPr lang="zh-TW" altLang="zh-HK" sz="3200" kern="100" dirty="0">
                <a:ea typeface="標楷體" panose="03000509000000000000" pitchFamily="65" charset="-120"/>
                <a:cs typeface="Times New Roman" panose="02020603050405020304" pitchFamily="18" charset="0"/>
              </a:rPr>
              <a:t>香港終審法院由五名法官組成的合議庭，當中有一位海外法官參予審訊，對香港司法機構的判決，說明了什麼</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83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626853" y="490950"/>
            <a:ext cx="10938293" cy="5682384"/>
          </a:xfrm>
          <a:solidFill>
            <a:schemeClr val="accent1">
              <a:lumMod val="40000"/>
              <a:lumOff val="60000"/>
            </a:schemeClr>
          </a:solidFill>
        </p:spPr>
        <p:txBody>
          <a:bodyPr vert="horz" anchor="ctr">
            <a:noAutofit/>
          </a:bodyPr>
          <a:lstStyle/>
          <a:p>
            <a:pPr marL="0" indent="0" algn="ctr">
              <a:lnSpc>
                <a:spcPct val="120000"/>
              </a:lnSpc>
              <a:spcBef>
                <a:spcPts val="300"/>
              </a:spcBef>
              <a:spcAft>
                <a:spcPts val="0"/>
              </a:spcAft>
              <a:buNone/>
            </a:pPr>
            <a:r>
              <a:rPr lang="zh-TW" altLang="zh-HK" sz="2600" b="1" u="sng" kern="100" dirty="0">
                <a:solidFill>
                  <a:srgbClr val="000000"/>
                </a:solidFill>
                <a:effectLst/>
                <a:latin typeface="Times New Roman" panose="02020603050405020304" pitchFamily="18" charset="0"/>
                <a:ea typeface="標楷體" panose="03000509000000000000" pitchFamily="65" charset="-120"/>
              </a:rPr>
              <a:t>岑耀信勳爵於英國泰晤士報題爲</a:t>
            </a:r>
            <a:endParaRPr lang="en-US" altLang="zh-TW" sz="2600" b="1" u="sng" kern="100" dirty="0">
              <a:solidFill>
                <a:srgbClr val="000000"/>
              </a:solidFill>
              <a:effectLst/>
              <a:latin typeface="Times New Roman" panose="02020603050405020304" pitchFamily="18" charset="0"/>
              <a:ea typeface="標楷體" panose="03000509000000000000" pitchFamily="65" charset="-120"/>
            </a:endParaRPr>
          </a:p>
          <a:p>
            <a:pPr marL="0" indent="0" algn="ctr">
              <a:lnSpc>
                <a:spcPct val="120000"/>
              </a:lnSpc>
              <a:spcBef>
                <a:spcPts val="300"/>
              </a:spcBef>
              <a:spcAft>
                <a:spcPts val="1800"/>
              </a:spcAft>
              <a:buNone/>
            </a:pPr>
            <a:r>
              <a:rPr lang="zh-TW" altLang="zh-HK" sz="2600" b="1" u="sng" kern="100" dirty="0">
                <a:solidFill>
                  <a:srgbClr val="000000"/>
                </a:solidFill>
                <a:effectLst/>
                <a:latin typeface="Times New Roman" panose="02020603050405020304" pitchFamily="18" charset="0"/>
                <a:ea typeface="標楷體" panose="03000509000000000000" pitchFamily="65" charset="-120"/>
              </a:rPr>
              <a:t>《英國應該避免削弱香港的司法制度》來稿（節錄）</a:t>
            </a:r>
            <a:endParaRPr lang="zh-TW" altLang="zh-HK" sz="2600" kern="100" dirty="0">
              <a:effectLst/>
              <a:latin typeface="Times New Roman" panose="02020603050405020304" pitchFamily="18" charset="0"/>
              <a:ea typeface="SimSun" panose="02010600030101010101" pitchFamily="2" charset="-122"/>
            </a:endParaRPr>
          </a:p>
          <a:p>
            <a:pPr marL="0" indent="0">
              <a:lnSpc>
                <a:spcPct val="120000"/>
              </a:lnSpc>
              <a:spcBef>
                <a:spcPts val="600"/>
              </a:spcBef>
              <a:spcAft>
                <a:spcPts val="0"/>
              </a:spcAft>
              <a:buNone/>
            </a:pPr>
            <a:r>
              <a:rPr lang="en-US" altLang="zh-TW" sz="2600" kern="100" spc="-10" dirty="0">
                <a:solidFill>
                  <a:srgbClr val="000000"/>
                </a:solidFill>
                <a:effectLst/>
                <a:latin typeface="Times New Roman" panose="02020603050405020304" pitchFamily="18" charset="0"/>
                <a:ea typeface="標楷體" panose="03000509000000000000" pitchFamily="65" charset="-120"/>
              </a:rPr>
              <a:t>        </a:t>
            </a:r>
            <a:r>
              <a:rPr lang="zh-TW" altLang="zh-HK" sz="2600" kern="100" spc="-10" dirty="0">
                <a:solidFill>
                  <a:srgbClr val="000000"/>
                </a:solidFill>
                <a:effectLst/>
                <a:latin typeface="Times New Roman" panose="02020603050405020304" pitchFamily="18" charset="0"/>
                <a:ea typeface="標楷體" panose="03000509000000000000" pitchFamily="65" charset="-120"/>
              </a:rPr>
              <a:t>《香港國安法》將當地的觀點分成兩半，但它包含了對人權明顯的保障，這包括了新聞自由和抗議的權利。獲授權審案</a:t>
            </a:r>
            <a:r>
              <a:rPr lang="zh-TW" altLang="zh-HK" sz="2600" kern="100" spc="-10" dirty="0">
                <a:solidFill>
                  <a:srgbClr val="3333FF"/>
                </a:solidFill>
                <a:effectLst/>
                <a:latin typeface="Times New Roman" panose="02020603050405020304" pitchFamily="18" charset="0"/>
                <a:ea typeface="標楷體" panose="03000509000000000000" pitchFamily="65" charset="-120"/>
              </a:rPr>
              <a:t>的國安法法官都是在諮詢終審法院首席法官後以無可爭議的方式組成的</a:t>
            </a:r>
            <a:r>
              <a:rPr lang="zh-TW" altLang="zh-HK" sz="2600" kern="100" spc="-10" dirty="0">
                <a:solidFill>
                  <a:srgbClr val="000000"/>
                </a:solidFill>
                <a:effectLst/>
                <a:latin typeface="Times New Roman" panose="02020603050405020304" pitchFamily="18" charset="0"/>
                <a:ea typeface="標楷體" panose="03000509000000000000" pitchFamily="65" charset="-120"/>
              </a:rPr>
              <a:t>。</a:t>
            </a:r>
            <a:endParaRPr lang="zh-TW" altLang="zh-HK" sz="2600" kern="100" dirty="0">
              <a:effectLst/>
              <a:latin typeface="Times New Roman" panose="02020603050405020304" pitchFamily="18" charset="0"/>
              <a:ea typeface="SimSun" panose="02010600030101010101" pitchFamily="2" charset="-122"/>
            </a:endParaRPr>
          </a:p>
          <a:p>
            <a:pPr marL="0" indent="0">
              <a:lnSpc>
                <a:spcPct val="120000"/>
              </a:lnSpc>
              <a:spcBef>
                <a:spcPts val="600"/>
              </a:spcBef>
              <a:spcAft>
                <a:spcPts val="600"/>
              </a:spcAft>
              <a:buNone/>
            </a:pPr>
            <a:r>
              <a:rPr lang="en-US" altLang="zh-TW" sz="2600" kern="100" spc="-10" dirty="0">
                <a:solidFill>
                  <a:srgbClr val="000000"/>
                </a:solidFill>
                <a:effectLst/>
                <a:latin typeface="Times New Roman" panose="02020603050405020304" pitchFamily="18" charset="0"/>
                <a:ea typeface="標楷體" panose="03000509000000000000" pitchFamily="65" charset="-120"/>
              </a:rPr>
              <a:t>        </a:t>
            </a:r>
            <a:r>
              <a:rPr lang="zh-TW" altLang="zh-HK" sz="2600" kern="100" spc="-10" dirty="0">
                <a:solidFill>
                  <a:srgbClr val="000000"/>
                </a:solidFill>
                <a:effectLst/>
                <a:latin typeface="Times New Roman" panose="02020603050405020304" pitchFamily="18" charset="0"/>
                <a:ea typeface="標楷體" panose="03000509000000000000" pitchFamily="65" charset="-120"/>
              </a:rPr>
              <a:t>當然，倘若沒有被遵守，這些安排是毫無價值的，但它們被遵守的最佳保證是一個獨立的司法制度。現時英國最少不應貶損它。</a:t>
            </a:r>
            <a:endParaRPr lang="zh-TW" altLang="zh-HK" sz="2600" kern="100" dirty="0">
              <a:effectLst/>
              <a:latin typeface="Times New Roman" panose="02020603050405020304" pitchFamily="18" charset="0"/>
              <a:ea typeface="SimSun" panose="02010600030101010101" pitchFamily="2" charset="-122"/>
            </a:endParaRPr>
          </a:p>
          <a:p>
            <a:pPr marL="0" indent="0">
              <a:lnSpc>
                <a:spcPct val="120000"/>
              </a:lnSpc>
              <a:spcBef>
                <a:spcPts val="180"/>
              </a:spcBef>
              <a:spcAft>
                <a:spcPts val="0"/>
              </a:spcAft>
              <a:buNone/>
            </a:pPr>
            <a:r>
              <a:rPr lang="en-US" altLang="zh-TW" sz="2600" kern="100" spc="-10" dirty="0">
                <a:solidFill>
                  <a:srgbClr val="000000"/>
                </a:solidFill>
                <a:effectLst/>
                <a:latin typeface="Times New Roman" panose="02020603050405020304" pitchFamily="18" charset="0"/>
                <a:ea typeface="標楷體" panose="03000509000000000000" pitchFamily="65" charset="-120"/>
              </a:rPr>
              <a:t>       </a:t>
            </a:r>
            <a:r>
              <a:rPr lang="zh-TW" altLang="zh-HK" sz="2600" kern="100" spc="-10" dirty="0">
                <a:solidFill>
                  <a:srgbClr val="000000"/>
                </a:solidFill>
                <a:effectLst/>
                <a:latin typeface="Times New Roman" panose="02020603050405020304" pitchFamily="18" charset="0"/>
                <a:ea typeface="標楷體" panose="03000509000000000000" pitchFamily="65" charset="-120"/>
              </a:rPr>
              <a:t>要求英國法官辭職的呼籲跟司法獨立和法治毫不相干。事實上它們是要求英國法官參與政治杯葛以向中國政府施壓，改變它對民主的立場。</a:t>
            </a:r>
            <a:endParaRPr lang="zh-TW" altLang="zh-HK" sz="2600" kern="100" dirty="0">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DD2C92A6-8A92-43DE-BDB2-7BB7B6E9FC93}"/>
              </a:ext>
            </a:extLst>
          </p:cNvPr>
          <p:cNvGrpSpPr>
            <a:grpSpLocks/>
          </p:cNvGrpSpPr>
          <p:nvPr/>
        </p:nvGrpSpPr>
        <p:grpSpPr bwMode="auto">
          <a:xfrm>
            <a:off x="320315" y="124691"/>
            <a:ext cx="2560016" cy="1609368"/>
            <a:chOff x="-19559" y="-19560"/>
            <a:chExt cx="1156518" cy="719919"/>
          </a:xfrm>
        </p:grpSpPr>
        <p:pic>
          <p:nvPicPr>
            <p:cNvPr id="13" name="Picture 567" descr="資料6_logo">
              <a:extLst>
                <a:ext uri="{FF2B5EF4-FFF2-40B4-BE49-F238E27FC236}">
                  <a16:creationId xmlns:a16="http://schemas.microsoft.com/office/drawing/2014/main" id="{2ED37006-369C-4397-AE3B-F82AF572CD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59">
              <a:extLst>
                <a:ext uri="{FF2B5EF4-FFF2-40B4-BE49-F238E27FC236}">
                  <a16:creationId xmlns:a16="http://schemas.microsoft.com/office/drawing/2014/main" id="{B1CC4D1F-0124-48AC-93E1-97ED313F6085}"/>
                </a:ext>
              </a:extLst>
            </p:cNvPr>
            <p:cNvSpPr txBox="1">
              <a:spLocks noChangeArrowheads="1"/>
            </p:cNvSpPr>
            <p:nvPr/>
          </p:nvSpPr>
          <p:spPr bwMode="auto">
            <a:xfrm>
              <a:off x="691838" y="230934"/>
              <a:ext cx="445121"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新細明體" panose="02020500000000000000" pitchFamily="18" charset="-120"/>
                </a:rPr>
                <a:t>十</a:t>
              </a:r>
              <a:endParaRPr kumimoji="0" lang="zh-TW" altLang="en-US" sz="3200" b="0"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8" name="文字方塊 7">
            <a:extLst>
              <a:ext uri="{FF2B5EF4-FFF2-40B4-BE49-F238E27FC236}">
                <a16:creationId xmlns:a16="http://schemas.microsoft.com/office/drawing/2014/main" id="{42A98EE5-76E9-426B-8358-7A615B8325BE}"/>
              </a:ext>
            </a:extLst>
          </p:cNvPr>
          <p:cNvSpPr txBox="1"/>
          <p:nvPr/>
        </p:nvSpPr>
        <p:spPr>
          <a:xfrm>
            <a:off x="8897666" y="6179465"/>
            <a:ext cx="2092387"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0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591628" y="448574"/>
            <a:ext cx="11008743" cy="5907776"/>
          </a:xfrm>
          <a:solidFill>
            <a:schemeClr val="accent1">
              <a:lumMod val="40000"/>
              <a:lumOff val="60000"/>
            </a:schemeClr>
          </a:solidFill>
        </p:spPr>
        <p:txBody>
          <a:bodyPr vert="horz">
            <a:normAutofit fontScale="85000" lnSpcReduction="20000"/>
          </a:bodyPr>
          <a:lstStyle/>
          <a:p>
            <a:pPr marL="0" indent="0">
              <a:lnSpc>
                <a:spcPct val="120000"/>
              </a:lnSpc>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0" lvl="0" indent="0">
              <a:lnSpc>
                <a:spcPct val="120000"/>
              </a:lnSpc>
              <a:spcBef>
                <a:spcPts val="1200"/>
              </a:spcBef>
              <a:spcAft>
                <a:spcPts val="300"/>
              </a:spcAft>
              <a:buNone/>
            </a:pPr>
            <a:r>
              <a:rPr lang="zh-TW" altLang="en-US" sz="3200" kern="100" dirty="0">
                <a:solidFill>
                  <a:srgbClr val="000000"/>
                </a:solidFill>
                <a:latin typeface="Times New Roman" panose="02020603050405020304" pitchFamily="18" charset="0"/>
                <a:ea typeface="標楷體" panose="03000509000000000000" pitchFamily="65" charset="-120"/>
              </a:rPr>
              <a:t>        一個法官的恰當功能不是參與政治杯葛。他們參與香港法院的工作可以更佳地為公義服務。</a:t>
            </a:r>
          </a:p>
          <a:p>
            <a:pPr marL="0" lvl="0" indent="0">
              <a:lnSpc>
                <a:spcPct val="120000"/>
              </a:lnSpc>
              <a:spcBef>
                <a:spcPts val="1200"/>
              </a:spcBef>
              <a:spcAft>
                <a:spcPts val="300"/>
              </a:spcAft>
              <a:buNone/>
            </a:pPr>
            <a:r>
              <a:rPr lang="zh-TW" altLang="en-US" sz="3200" kern="100" dirty="0">
                <a:solidFill>
                  <a:srgbClr val="000000"/>
                </a:solidFill>
                <a:latin typeface="Times New Roman" panose="02020603050405020304" pitchFamily="18" charset="0"/>
                <a:ea typeface="標楷體" panose="03000509000000000000" pitchFamily="65" charset="-120"/>
              </a:rPr>
              <a:t>        兩位現在任職於英國最高法院的香港海外法官處於一個特別的境地。他們或許認為要把自己和英國最高法院抽離政治爭議，但我們其餘的海外法官無需面對那個兩難局面。作為一個香港法官，</a:t>
            </a:r>
            <a:r>
              <a:rPr lang="zh-TW" altLang="en-US" sz="3200" kern="100" dirty="0">
                <a:solidFill>
                  <a:srgbClr val="3333FF"/>
                </a:solidFill>
                <a:latin typeface="Times New Roman" panose="02020603050405020304" pitchFamily="18" charset="0"/>
                <a:ea typeface="標楷體" panose="03000509000000000000" pitchFamily="65" charset="-120"/>
              </a:rPr>
              <a:t>我要服務香港的人。我必須以他們的利益為指導，而不是英國政客的意願。我會在香港的法院留任</a:t>
            </a:r>
            <a:r>
              <a:rPr lang="zh-TW" altLang="en-US" sz="3200" kern="100" dirty="0">
                <a:solidFill>
                  <a:srgbClr val="000000"/>
                </a:solidFill>
                <a:latin typeface="Times New Roman" panose="02020603050405020304" pitchFamily="18" charset="0"/>
                <a:ea typeface="標楷體" panose="03000509000000000000" pitchFamily="65" charset="-120"/>
              </a:rPr>
              <a:t>。</a:t>
            </a:r>
          </a:p>
          <a:p>
            <a:pPr marL="0" lvl="0" indent="0" algn="r">
              <a:lnSpc>
                <a:spcPct val="120000"/>
              </a:lnSpc>
              <a:spcBef>
                <a:spcPts val="1200"/>
              </a:spcBef>
              <a:spcAft>
                <a:spcPts val="300"/>
              </a:spcAft>
              <a:buNone/>
            </a:pPr>
            <a:r>
              <a:rPr lang="zh-TW" altLang="en-US" sz="3000" i="1" kern="100" dirty="0">
                <a:solidFill>
                  <a:srgbClr val="000000"/>
                </a:solidFill>
                <a:latin typeface="Times New Roman" panose="02020603050405020304" pitchFamily="18" charset="0"/>
                <a:ea typeface="標楷體" panose="03000509000000000000" pitchFamily="65" charset="-120"/>
              </a:rPr>
              <a:t>岑耀信勳爵（現任香港終審法院非常任法官、英國最高法院退休法官），</a:t>
            </a:r>
            <a:r>
              <a:rPr lang="en-US" altLang="zh-TW" sz="3000" i="1" kern="100" dirty="0">
                <a:solidFill>
                  <a:srgbClr val="000000"/>
                </a:solidFill>
                <a:latin typeface="Times New Roman" panose="02020603050405020304" pitchFamily="18" charset="0"/>
                <a:ea typeface="標楷體" panose="03000509000000000000" pitchFamily="65" charset="-120"/>
              </a:rPr>
              <a:t>《</a:t>
            </a:r>
            <a:r>
              <a:rPr lang="zh-TW" altLang="en-US" sz="3000" i="1" kern="100" dirty="0">
                <a:solidFill>
                  <a:srgbClr val="000000"/>
                </a:solidFill>
                <a:latin typeface="Times New Roman" panose="02020603050405020304" pitchFamily="18" charset="0"/>
                <a:ea typeface="標楷體" panose="03000509000000000000" pitchFamily="65" charset="-120"/>
              </a:rPr>
              <a:t>英國應該避免削弱香港的司法制度</a:t>
            </a:r>
            <a:r>
              <a:rPr lang="en-US" altLang="zh-TW" sz="3000" i="1" kern="100" dirty="0">
                <a:solidFill>
                  <a:srgbClr val="000000"/>
                </a:solidFill>
                <a:latin typeface="Times New Roman" panose="02020603050405020304" pitchFamily="18" charset="0"/>
                <a:ea typeface="標楷體" panose="03000509000000000000" pitchFamily="65" charset="-120"/>
              </a:rPr>
              <a:t>》</a:t>
            </a:r>
            <a:r>
              <a:rPr lang="zh-TW" altLang="en-US" sz="3000" i="1" kern="100" dirty="0">
                <a:solidFill>
                  <a:srgbClr val="000000"/>
                </a:solidFill>
                <a:latin typeface="Times New Roman" panose="02020603050405020304" pitchFamily="18" charset="0"/>
                <a:ea typeface="標楷體" panose="03000509000000000000" pitchFamily="65" charset="-120"/>
              </a:rPr>
              <a:t>，泰晤士報，</a:t>
            </a:r>
            <a:r>
              <a:rPr lang="en-US" altLang="zh-TW" sz="3000" i="1" kern="100" dirty="0">
                <a:solidFill>
                  <a:srgbClr val="000000"/>
                </a:solidFill>
                <a:latin typeface="Times New Roman" panose="02020603050405020304" pitchFamily="18" charset="0"/>
                <a:ea typeface="標楷體" panose="03000509000000000000" pitchFamily="65" charset="-120"/>
              </a:rPr>
              <a:t>2021</a:t>
            </a:r>
            <a:r>
              <a:rPr lang="zh-TW" altLang="en-US" sz="3000" i="1" kern="100" dirty="0">
                <a:solidFill>
                  <a:srgbClr val="000000"/>
                </a:solidFill>
                <a:latin typeface="Times New Roman" panose="02020603050405020304" pitchFamily="18" charset="0"/>
                <a:ea typeface="標楷體" panose="03000509000000000000" pitchFamily="65" charset="-120"/>
              </a:rPr>
              <a:t>年</a:t>
            </a:r>
            <a:r>
              <a:rPr lang="en-US" altLang="zh-TW" sz="3000" i="1" kern="100" dirty="0">
                <a:solidFill>
                  <a:srgbClr val="000000"/>
                </a:solidFill>
                <a:latin typeface="Times New Roman" panose="02020603050405020304" pitchFamily="18" charset="0"/>
                <a:ea typeface="標楷體" panose="03000509000000000000" pitchFamily="65" charset="-120"/>
              </a:rPr>
              <a:t>3</a:t>
            </a:r>
            <a:r>
              <a:rPr lang="zh-TW" altLang="en-US" sz="3000" i="1" kern="100" dirty="0">
                <a:solidFill>
                  <a:srgbClr val="000000"/>
                </a:solidFill>
                <a:latin typeface="Times New Roman" panose="02020603050405020304" pitchFamily="18" charset="0"/>
                <a:ea typeface="標楷體" panose="03000509000000000000" pitchFamily="65" charset="-120"/>
              </a:rPr>
              <a:t>月</a:t>
            </a:r>
            <a:r>
              <a:rPr lang="en-US" altLang="zh-TW" sz="3000" i="1" kern="100" dirty="0">
                <a:solidFill>
                  <a:srgbClr val="000000"/>
                </a:solidFill>
                <a:latin typeface="Times New Roman" panose="02020603050405020304" pitchFamily="18" charset="0"/>
                <a:ea typeface="標楷體" panose="03000509000000000000" pitchFamily="65" charset="-120"/>
              </a:rPr>
              <a:t>18</a:t>
            </a:r>
            <a:r>
              <a:rPr lang="zh-TW" altLang="en-US" sz="3000" i="1" kern="100" dirty="0">
                <a:solidFill>
                  <a:srgbClr val="000000"/>
                </a:solidFill>
                <a:latin typeface="Times New Roman" panose="02020603050405020304" pitchFamily="18" charset="0"/>
                <a:ea typeface="標楷體" panose="03000509000000000000" pitchFamily="65" charset="-120"/>
              </a:rPr>
              <a:t>日，</a:t>
            </a:r>
            <a:r>
              <a:rPr lang="en-US" altLang="zh-TW" sz="3200" i="1" kern="100" dirty="0">
                <a:solidFill>
                  <a:srgbClr val="3333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https://www.thetimes.co.uk/article/britain-should-avoid-undermining-the-hong-kong-judiciary-2j7nmft5d</a:t>
            </a:r>
            <a:r>
              <a:rPr lang="en-US" altLang="zh-TW" sz="3200" i="1" kern="100" dirty="0">
                <a:solidFill>
                  <a:srgbClr val="3333FF"/>
                </a:solidFill>
                <a:latin typeface="Times New Roman" panose="02020603050405020304" pitchFamily="18" charset="0"/>
                <a:ea typeface="標楷體" panose="03000509000000000000" pitchFamily="65" charset="-120"/>
              </a:rPr>
              <a:t> </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0453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ACBA083-6F17-229A-B4BA-C315A378A4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標題 1">
            <a:extLst>
              <a:ext uri="{FF2B5EF4-FFF2-40B4-BE49-F238E27FC236}">
                <a16:creationId xmlns:a16="http://schemas.microsoft.com/office/drawing/2014/main" id="{DC734CDC-0BAB-5E85-3316-E1E57AEA821B}"/>
              </a:ext>
            </a:extLst>
          </p:cNvPr>
          <p:cNvSpPr>
            <a:spLocks noGrp="1"/>
          </p:cNvSpPr>
          <p:nvPr>
            <p:ph type="title"/>
          </p:nvPr>
        </p:nvSpPr>
        <p:spPr>
          <a:xfrm>
            <a:off x="449840" y="3928087"/>
            <a:ext cx="6017172" cy="1341438"/>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lang="zh-TW" altLang="en-US" sz="5400" b="1"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5400" b="1"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法治是什麼？</a:t>
            </a:r>
            <a:br>
              <a:rPr lang="en-US" altLang="zh-TW" sz="5400" b="1"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br>
            <a:endParaRPr lang="zh-HK" altLang="en-US" dirty="0">
              <a:solidFill>
                <a:srgbClr val="3333FF"/>
              </a:solidFill>
            </a:endParaRPr>
          </a:p>
        </p:txBody>
      </p:sp>
      <p:sp>
        <p:nvSpPr>
          <p:cNvPr id="9" name="Oval 275">
            <a:extLst>
              <a:ext uri="{FF2B5EF4-FFF2-40B4-BE49-F238E27FC236}">
                <a16:creationId xmlns:a16="http://schemas.microsoft.com/office/drawing/2014/main" id="{0532BE2B-E421-4E29-24E7-6264702BC7DC}"/>
              </a:ext>
            </a:extLst>
          </p:cNvPr>
          <p:cNvSpPr/>
          <p:nvPr/>
        </p:nvSpPr>
        <p:spPr>
          <a:xfrm>
            <a:off x="449840" y="3719803"/>
            <a:ext cx="1014204" cy="1091537"/>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1</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203793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直排文字版面配置區 2">
            <a:extLst>
              <a:ext uri="{FF2B5EF4-FFF2-40B4-BE49-F238E27FC236}">
                <a16:creationId xmlns:a16="http://schemas.microsoft.com/office/drawing/2014/main" id="{DB552B49-FD31-7399-BE7D-666EACFC9226}"/>
              </a:ext>
            </a:extLst>
          </p:cNvPr>
          <p:cNvSpPr>
            <a:spLocks noGrp="1"/>
          </p:cNvSpPr>
          <p:nvPr>
            <p:ph type="body" orient="vert" idx="1"/>
          </p:nvPr>
        </p:nvSpPr>
        <p:spPr>
          <a:xfrm>
            <a:off x="640080" y="2872899"/>
            <a:ext cx="4243589" cy="3320668"/>
          </a:xfrm>
        </p:spPr>
        <p:txBody>
          <a:bodyPr vert="horz" lIns="91440" tIns="45720" rIns="91440" bIns="45720" rtlCol="0">
            <a:normAutofit/>
          </a:bodyPr>
          <a:lstStyle/>
          <a:p>
            <a:endParaRPr lang="en-US" altLang="zh-TW" sz="2200"/>
          </a:p>
        </p:txBody>
      </p:sp>
      <p:pic>
        <p:nvPicPr>
          <p:cNvPr id="5" name="Picture 2" descr="韋彥德發聲明表示，會與副院長賀知義繼續擔任香港終審法院海外非常任法官。（司法機構提供）">
            <a:extLst>
              <a:ext uri="{FF2B5EF4-FFF2-40B4-BE49-F238E27FC236}">
                <a16:creationId xmlns:a16="http://schemas.microsoft.com/office/drawing/2014/main" id="{ECC2B177-BF5B-89FF-D559-EEE2D8C52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36" r="27020"/>
          <a:stretch/>
        </p:blipFill>
        <p:spPr bwMode="auto">
          <a:xfrm>
            <a:off x="6396846" y="10"/>
            <a:ext cx="579210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投影片編號版面配置區 3">
            <a:extLst>
              <a:ext uri="{FF2B5EF4-FFF2-40B4-BE49-F238E27FC236}">
                <a16:creationId xmlns:a16="http://schemas.microsoft.com/office/drawing/2014/main" id="{AB034227-38EB-259C-E14A-723C5D10E093}"/>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50</a:t>
            </a:fld>
            <a:endParaRPr lang="en-US" altLang="zh-HK">
              <a:solidFill>
                <a:srgbClr val="FFFFFF"/>
              </a:solidFill>
              <a:latin typeface="Calibri" panose="020F0502020204030204"/>
            </a:endParaRPr>
          </a:p>
        </p:txBody>
      </p:sp>
      <p:sp>
        <p:nvSpPr>
          <p:cNvPr id="8" name="直排文字版面配置區 2">
            <a:extLst>
              <a:ext uri="{FF2B5EF4-FFF2-40B4-BE49-F238E27FC236}">
                <a16:creationId xmlns:a16="http://schemas.microsoft.com/office/drawing/2014/main" id="{497F92CB-BCAA-5CA2-4D52-097F46C4A085}"/>
              </a:ext>
            </a:extLst>
          </p:cNvPr>
          <p:cNvSpPr txBox="1">
            <a:spLocks/>
          </p:cNvSpPr>
          <p:nvPr/>
        </p:nvSpPr>
        <p:spPr>
          <a:xfrm>
            <a:off x="0" y="1493599"/>
            <a:ext cx="7740502" cy="5387164"/>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buFont typeface="Arial" panose="020B0604020202020204" pitchFamily="34" charset="0"/>
              <a:buNone/>
            </a:pPr>
            <a:r>
              <a:rPr lang="zh-TW" altLang="zh-HK" sz="2400" b="1" u="sng" kern="100" dirty="0">
                <a:solidFill>
                  <a:srgbClr val="000000"/>
                </a:solidFill>
                <a:latin typeface="Times New Roman" panose="02020603050405020304" pitchFamily="18" charset="0"/>
                <a:ea typeface="標楷體" panose="03000509000000000000" pitchFamily="65" charset="-120"/>
              </a:rPr>
              <a:t>韋彥德、賀知義續任終院非常任法官</a:t>
            </a:r>
            <a:endParaRPr lang="zh-TW" altLang="zh-HK" sz="2400" kern="100" dirty="0">
              <a:latin typeface="Times New Roman" panose="02020603050405020304" pitchFamily="18" charset="0"/>
              <a:ea typeface="SimSun" panose="02010600030101010101" pitchFamily="2" charset="-122"/>
            </a:endParaRPr>
          </a:p>
          <a:p>
            <a:pPr marL="0" indent="0" algn="ctr">
              <a:lnSpc>
                <a:spcPct val="120000"/>
              </a:lnSpc>
              <a:buFont typeface="Arial" panose="020B0604020202020204" pitchFamily="34" charset="0"/>
              <a:buNone/>
            </a:pPr>
            <a:r>
              <a:rPr lang="zh-TW" altLang="zh-HK" sz="2400" b="1" u="sng" kern="100" dirty="0">
                <a:solidFill>
                  <a:srgbClr val="000000"/>
                </a:solidFill>
                <a:latin typeface="Times New Roman" panose="02020603050405020304" pitchFamily="18" charset="0"/>
                <a:ea typeface="標楷體" panose="03000509000000000000" pitchFamily="65" charset="-120"/>
              </a:rPr>
              <a:t>韋彥德：港司法部門仍很大程度獨立於政府行事</a:t>
            </a:r>
            <a:endParaRPr lang="zh-TW" altLang="zh-HK" sz="2400" kern="100" dirty="0">
              <a:latin typeface="Times New Roman" panose="02020603050405020304" pitchFamily="18" charset="0"/>
              <a:ea typeface="SimSun" panose="02010600030101010101" pitchFamily="2" charset="-122"/>
            </a:endParaRPr>
          </a:p>
          <a:p>
            <a:pPr marL="90170" indent="0">
              <a:lnSpc>
                <a:spcPct val="120000"/>
              </a:lnSpc>
              <a:spcBef>
                <a:spcPts val="1200"/>
              </a:spcBef>
              <a:buFont typeface="Arial" panose="020B0604020202020204" pitchFamily="34" charset="0"/>
              <a:buNone/>
            </a:pPr>
            <a:r>
              <a:rPr lang="en-US" altLang="zh-TW" sz="2000" kern="100" dirty="0">
                <a:solidFill>
                  <a:srgbClr val="000000"/>
                </a:solidFill>
                <a:latin typeface="Times New Roman" panose="02020603050405020304" pitchFamily="18" charset="0"/>
                <a:ea typeface="標楷體" panose="03000509000000000000" pitchFamily="65" charset="-120"/>
              </a:rPr>
              <a:t>       </a:t>
            </a:r>
            <a:r>
              <a:rPr lang="zh-TW" altLang="zh-HK" sz="2000" kern="100" dirty="0">
                <a:solidFill>
                  <a:srgbClr val="3333FF"/>
                </a:solidFill>
                <a:latin typeface="Times New Roman" panose="02020603050405020304" pitchFamily="18" charset="0"/>
                <a:ea typeface="標楷體" panose="03000509000000000000" pitchFamily="65" charset="-120"/>
              </a:rPr>
              <a:t>英國最高法院院長</a:t>
            </a:r>
            <a:r>
              <a:rPr lang="zh-TW" altLang="zh-HK" sz="2000" kern="100" dirty="0">
                <a:solidFill>
                  <a:srgbClr val="000000"/>
                </a:solidFill>
                <a:latin typeface="Times New Roman" panose="02020603050405020304" pitchFamily="18" charset="0"/>
                <a:ea typeface="標楷體" panose="03000509000000000000" pitchFamily="65" charset="-120"/>
              </a:rPr>
              <a:t>韋彥德勳爵</a:t>
            </a:r>
            <a:r>
              <a:rPr lang="zh-TW"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Lord Robert Reed</a:t>
            </a:r>
            <a:r>
              <a:rPr lang="zh-TW"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）今（</a:t>
            </a:r>
            <a:r>
              <a:rPr lang="en-US"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日）發聲明表示，香港司法部門仍然在很大程度上獨立於政府行事，所作裁決亦符合法治，所以</a:t>
            </a:r>
            <a:r>
              <a:rPr lang="zh-TW" altLang="zh-HK" sz="20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他與英國最高法院副院長賀知義勳爵（</a:t>
            </a:r>
            <a:r>
              <a:rPr lang="en-US" altLang="zh-HK" sz="20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Lord Patrick Hodge</a:t>
            </a:r>
            <a:r>
              <a:rPr lang="zh-TW" altLang="zh-HK" sz="20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）將繼續擔任終審法院非常任法官。</a:t>
            </a:r>
            <a:endParaRPr lang="zh-TW" altLang="zh-HK" sz="2000" kern="10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a:p>
            <a:pPr marL="90170" indent="0">
              <a:lnSpc>
                <a:spcPct val="120000"/>
              </a:lnSpc>
              <a:spcBef>
                <a:spcPts val="600"/>
              </a:spcBef>
              <a:buFont typeface="Arial" panose="020B0604020202020204" pitchFamily="34" charset="0"/>
              <a:buNone/>
            </a:pPr>
            <a:r>
              <a:rPr lang="en-US" altLang="zh-TW"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韋彥德表示，他一直密切關注香港事態發展，並與英國外相和司法大臣共同</a:t>
            </a:r>
            <a:r>
              <a:rPr lang="zh-TW" altLang="zh-HK" sz="20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審視自</a:t>
            </a:r>
            <a:r>
              <a:rPr lang="en-US" altLang="zh-HK" sz="20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1997</a:t>
            </a:r>
            <a:r>
              <a:rPr lang="zh-TW" altLang="zh-HK" sz="2000"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年以來，英國法官在香港任職協議的執行情況。據他們評估，香港司法部門的裁決仍符合法治</a:t>
            </a:r>
            <a:r>
              <a:rPr lang="zh-TW" altLang="zh-HK" sz="20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，加上香港法律界繼續支持英國及其他海外法官參與終院工作，韋彥德與賀知義將繼續參與終院聆訊。</a:t>
            </a:r>
            <a:endParaRPr lang="zh-TW" altLang="zh-HK" sz="1800"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r">
              <a:lnSpc>
                <a:spcPct val="120000"/>
              </a:lnSpc>
              <a:spcBef>
                <a:spcPts val="600"/>
              </a:spcBef>
              <a:buFont typeface="Arial" panose="020B0604020202020204" pitchFamily="34" charset="0"/>
              <a:buNone/>
            </a:pPr>
            <a:r>
              <a:rPr lang="zh-TW"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資料來源：明報新聞網，</a:t>
            </a:r>
            <a:r>
              <a:rPr lang="en-US"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zh-HK" sz="2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endParaRPr lang="zh-TW" altLang="zh-HK" sz="2400" i="1" kern="100"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Picture 567" descr="資料6_logo">
            <a:extLst>
              <a:ext uri="{FF2B5EF4-FFF2-40B4-BE49-F238E27FC236}">
                <a16:creationId xmlns:a16="http://schemas.microsoft.com/office/drawing/2014/main" id="{61D748CB-EC39-BC9F-56DE-17446E0B4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0" t="-806" r="17538" b="806"/>
          <a:stretch>
            <a:fillRect/>
          </a:stretch>
        </p:blipFill>
        <p:spPr bwMode="auto">
          <a:xfrm>
            <a:off x="194767" y="-22763"/>
            <a:ext cx="1918640" cy="13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59">
            <a:extLst>
              <a:ext uri="{FF2B5EF4-FFF2-40B4-BE49-F238E27FC236}">
                <a16:creationId xmlns:a16="http://schemas.microsoft.com/office/drawing/2014/main" id="{1B8F66C8-B518-7BB7-52C0-BD050F2168A0}"/>
              </a:ext>
            </a:extLst>
          </p:cNvPr>
          <p:cNvSpPr txBox="1">
            <a:spLocks noChangeArrowheads="1"/>
          </p:cNvSpPr>
          <p:nvPr/>
        </p:nvSpPr>
        <p:spPr bwMode="auto">
          <a:xfrm>
            <a:off x="1847922" y="552012"/>
            <a:ext cx="1287748" cy="104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新細明體" panose="02020500000000000000" pitchFamily="18" charset="-120"/>
              </a:rPr>
              <a:t>十一</a:t>
            </a:r>
            <a:endParaRPr kumimoji="0" lang="zh-TW"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1513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spcBef>
                <a:spcPts val="0"/>
              </a:spcBef>
            </a:pPr>
            <a:r>
              <a:rPr lang="zh-TW" altLang="zh-HK" sz="3200" kern="100" dirty="0">
                <a:ea typeface="標楷體" panose="03000509000000000000" pitchFamily="65" charset="-120"/>
                <a:cs typeface="Times New Roman" panose="02020603050405020304" pitchFamily="18" charset="0"/>
              </a:rPr>
              <a:t>韋彥德、賀知義是誰？他們在英國和香港法院擔任什麼公職</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342900" lvl="0" indent="-342900">
              <a:spcBef>
                <a:spcPts val="300"/>
              </a:spcBef>
              <a:spcAft>
                <a:spcPts val="0"/>
              </a:spcAft>
              <a:buFont typeface="Wingdings" panose="05000000000000000000" pitchFamily="2" charset="2"/>
              <a:buChar char="§"/>
            </a:pPr>
            <a:r>
              <a:rPr lang="zh-TW" altLang="zh-HK" sz="3200" kern="100" dirty="0">
                <a:ea typeface="標楷體" panose="03000509000000000000" pitchFamily="65" charset="-120"/>
                <a:cs typeface="Times New Roman" panose="02020603050405020304" pitchFamily="18" charset="0"/>
              </a:rPr>
              <a:t>韋彥德基於什麼原因決定繼續擔任香港終審法院的非常任法官</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 </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176213" defTabSz="457200" eaLnBrk="0" fontAlgn="base" hangingPunct="0">
              <a:lnSpc>
                <a:spcPct val="100000"/>
              </a:lnSpc>
              <a:spcBef>
                <a:spcPts val="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r>
              <a:rPr lang="zh-TW" altLang="zh-HK" sz="3200" kern="100" dirty="0">
                <a:ea typeface="標楷體" panose="03000509000000000000" pitchFamily="65" charset="-120"/>
                <a:cs typeface="Times New Roman" panose="02020603050405020304" pitchFamily="18" charset="0"/>
              </a:rPr>
              <a:t>韋彥德的決定會否是基於對香港的情況缺乏了解，倉促作出</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2CDCF87-9EB2-43CD-9E09-34219E05FB33}"/>
              </a:ext>
            </a:extLst>
          </p:cNvPr>
          <p:cNvSpPr>
            <a:spLocks noGrp="1"/>
          </p:cNvSpPr>
          <p:nvPr>
            <p:ph type="sldNum" sz="quarter" idx="12"/>
          </p:nvPr>
        </p:nvSpPr>
        <p:spPr/>
        <p:txBody>
          <a:bodyPr/>
          <a:lstStyle/>
          <a:p>
            <a:fld id="{10E6A508-BB07-4B8A-901D-15D03AC66BA5}" type="slidenum">
              <a:rPr lang="zh-HK" altLang="en-US" smtClean="0"/>
              <a:t>52</a:t>
            </a:fld>
            <a:endParaRPr lang="zh-HK" altLang="en-US"/>
          </a:p>
        </p:txBody>
      </p:sp>
      <p:pic>
        <p:nvPicPr>
          <p:cNvPr id="3" name="圖片 2">
            <a:extLst>
              <a:ext uri="{FF2B5EF4-FFF2-40B4-BE49-F238E27FC236}">
                <a16:creationId xmlns:a16="http://schemas.microsoft.com/office/drawing/2014/main" id="{54269143-605A-4B97-9608-53A1ADAB3B57}"/>
              </a:ext>
            </a:extLst>
          </p:cNvPr>
          <p:cNvPicPr>
            <a:picLocks noChangeAspect="1"/>
          </p:cNvPicPr>
          <p:nvPr/>
        </p:nvPicPr>
        <p:blipFill rotWithShape="1">
          <a:blip r:embed="rId2">
            <a:extLst>
              <a:ext uri="{28A0092B-C50C-407E-A947-70E740481C1C}">
                <a14:useLocalDpi xmlns:a14="http://schemas.microsoft.com/office/drawing/2010/main" val="0"/>
              </a:ext>
            </a:extLst>
          </a:blip>
          <a:srcRect b="51364"/>
          <a:stretch/>
        </p:blipFill>
        <p:spPr bwMode="auto">
          <a:xfrm>
            <a:off x="337832" y="378065"/>
            <a:ext cx="11516336" cy="5142841"/>
          </a:xfrm>
          <a:prstGeom prst="rect">
            <a:avLst/>
          </a:prstGeom>
          <a:noFill/>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文字方塊 3">
            <a:extLst>
              <a:ext uri="{FF2B5EF4-FFF2-40B4-BE49-F238E27FC236}">
                <a16:creationId xmlns:a16="http://schemas.microsoft.com/office/drawing/2014/main" id="{7548FD0B-856E-437D-B342-243AFAEBA4FE}"/>
              </a:ext>
            </a:extLst>
          </p:cNvPr>
          <p:cNvSpPr txBox="1"/>
          <p:nvPr/>
        </p:nvSpPr>
        <p:spPr>
          <a:xfrm>
            <a:off x="337832" y="5677018"/>
            <a:ext cx="11651412" cy="523220"/>
          </a:xfrm>
          <a:prstGeom prst="rect">
            <a:avLst/>
          </a:prstGeom>
          <a:noFill/>
        </p:spPr>
        <p:txBody>
          <a:bodyPr wrap="square" rtlCol="0">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英國應該避免削弱香港的司法制度</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，泰晤士報</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日（截圖）</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745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200" y="365125"/>
            <a:ext cx="10515600" cy="1159813"/>
          </a:xfrm>
          <a:solidFill>
            <a:srgbClr val="0000FF"/>
          </a:solidFill>
        </p:spPr>
        <p:txBody>
          <a:bodyPr>
            <a:normAutofit/>
          </a:bodyPr>
          <a:lstStyle/>
          <a:p>
            <a:r>
              <a:rPr lang="en-US" altLang="zh-TW"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3.3  </a:t>
            </a:r>
            <a:r>
              <a:rPr lang="zh-TW"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國際比較研究承認香港法治屬高水平</a:t>
            </a:r>
            <a:endParaRPr lang="zh-HK" altLang="en-US" sz="3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直排文字版面配置區 2">
            <a:extLst>
              <a:ext uri="{FF2B5EF4-FFF2-40B4-BE49-F238E27FC236}">
                <a16:creationId xmlns:a16="http://schemas.microsoft.com/office/drawing/2014/main" id="{432A653B-4BD4-43BA-86BA-55577B761782}"/>
              </a:ext>
            </a:extLst>
          </p:cNvPr>
          <p:cNvSpPr>
            <a:spLocks noGrp="1"/>
          </p:cNvSpPr>
          <p:nvPr>
            <p:ph type="body" orient="vert" idx="1"/>
          </p:nvPr>
        </p:nvSpPr>
        <p:spPr>
          <a:xfrm>
            <a:off x="763200" y="1897811"/>
            <a:ext cx="10515600" cy="4823664"/>
          </a:xfrm>
          <a:solidFill>
            <a:schemeClr val="accent1">
              <a:lumMod val="40000"/>
              <a:lumOff val="60000"/>
            </a:schemeClr>
          </a:solidFill>
        </p:spPr>
        <p:txBody>
          <a:bodyPr vert="horz">
            <a:normAutofit/>
          </a:bodyPr>
          <a:lstStyle/>
          <a:p>
            <a:pPr marL="0" indent="0" algn="ctr">
              <a:lnSpc>
                <a:spcPct val="110000"/>
              </a:lnSpc>
              <a:spcAft>
                <a:spcPts val="600"/>
              </a:spcAft>
              <a:buNone/>
              <a:tabLst>
                <a:tab pos="180340" algn="l"/>
              </a:tabLst>
            </a:pPr>
            <a:r>
              <a:rPr lang="zh-TW" altLang="zh-HK" sz="3200" b="1" u="sng" kern="100" dirty="0">
                <a:effectLst/>
                <a:latin typeface="Times New Roman" panose="02020603050405020304" pitchFamily="18" charset="0"/>
                <a:ea typeface="標楷體" panose="03000509000000000000" pitchFamily="65" charset="-120"/>
              </a:rPr>
              <a:t>香港匯覽 香港排名</a:t>
            </a:r>
            <a:endParaRPr lang="zh-TW" altLang="zh-HK" sz="3200" kern="100" dirty="0">
              <a:effectLst/>
              <a:latin typeface="Times New Roman" panose="02020603050405020304" pitchFamily="18" charset="0"/>
              <a:ea typeface="SimSun" panose="02010600030101010101" pitchFamily="2" charset="-122"/>
            </a:endParaRPr>
          </a:p>
          <a:p>
            <a:pPr marL="0" indent="0">
              <a:lnSpc>
                <a:spcPct val="110000"/>
              </a:lnSpc>
              <a:spcBef>
                <a:spcPts val="600"/>
              </a:spcBef>
              <a:spcAft>
                <a:spcPts val="300"/>
              </a:spcAft>
              <a:buNone/>
              <a:tabLst>
                <a:tab pos="266700" algn="l"/>
              </a:tabLst>
            </a:pPr>
            <a:r>
              <a:rPr lang="zh-TW" altLang="zh-HK" sz="2800" b="1" kern="100" dirty="0">
                <a:effectLst/>
                <a:latin typeface="Times New Roman" panose="02020603050405020304" pitchFamily="18" charset="0"/>
                <a:ea typeface="標楷體" panose="03000509000000000000" pitchFamily="65" charset="-120"/>
              </a:rPr>
              <a:t>安全、治安、法治、休閒（節錄）</a:t>
            </a:r>
            <a:endParaRPr lang="zh-TW" altLang="zh-HK" sz="2800" kern="100" dirty="0">
              <a:effectLst/>
              <a:latin typeface="Times New Roman" panose="02020603050405020304" pitchFamily="18" charset="0"/>
              <a:ea typeface="SimSun" panose="02010600030101010101" pitchFamily="2" charset="-122"/>
            </a:endParaRPr>
          </a:p>
          <a:p>
            <a:pPr lvl="0">
              <a:lnSpc>
                <a:spcPct val="110000"/>
              </a:lnSpc>
              <a:tabLst>
                <a:tab pos="270510" algn="l"/>
              </a:tabLst>
            </a:pPr>
            <a:r>
              <a:rPr lang="zh-TW" altLang="zh-HK" sz="2400" kern="100" dirty="0">
                <a:solidFill>
                  <a:srgbClr val="3333FF"/>
                </a:solidFill>
                <a:effectLst/>
                <a:latin typeface="Times New Roman" panose="02020603050405020304" pitchFamily="18" charset="0"/>
                <a:ea typeface="標楷體" panose="03000509000000000000" pitchFamily="65" charset="-120"/>
                <a:cs typeface="Wingdings" panose="05000000000000000000" pitchFamily="2" charset="2"/>
              </a:rPr>
              <a:t>司法獨立</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亞洲第</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（世界經濟論壇《</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年度全球競爭力報告》）</a:t>
            </a:r>
            <a:endParaRPr lang="zh-TW" altLang="zh-HK" sz="24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lvl="0">
              <a:lnSpc>
                <a:spcPct val="110000"/>
              </a:lnSpc>
              <a:tabLst>
                <a:tab pos="270510" algn="l"/>
              </a:tabLst>
            </a:pP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法律機制在</a:t>
            </a:r>
            <a:r>
              <a:rPr lang="zh-TW" altLang="zh-HK" sz="24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解決爭議方面的效率</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（世界經濟論壇《</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年度全球競爭力報告》）</a:t>
            </a:r>
            <a:endParaRPr lang="zh-TW" altLang="zh-HK" sz="24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lvl="0">
              <a:lnSpc>
                <a:spcPct val="110000"/>
              </a:lnSpc>
              <a:tabLst>
                <a:tab pos="270510" algn="l"/>
              </a:tabLst>
            </a:pPr>
            <a:r>
              <a:rPr lang="zh-TW" altLang="zh-HK" sz="24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最受歡迎仲裁地點</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（倫敦大學瑪麗皇后學院《</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年國際仲裁調查報告》）</a:t>
            </a:r>
            <a:endParaRPr lang="zh-TW" altLang="zh-HK" sz="24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0000"/>
              </a:lnSpc>
            </a:pPr>
            <a:r>
              <a:rPr lang="zh-TW" altLang="zh-HK" sz="2400" kern="100" dirty="0">
                <a:solidFill>
                  <a:srgbClr val="3333FF"/>
                </a:solidFill>
                <a:effectLst/>
                <a:latin typeface="Times New Roman" panose="02020603050405020304" pitchFamily="18" charset="0"/>
                <a:ea typeface="標楷體" panose="03000509000000000000" pitchFamily="65" charset="-120"/>
                <a:cs typeface="Times New Roman" panose="02020603050405020304" pitchFamily="18" charset="0"/>
              </a:rPr>
              <a:t>法治</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亞洲第</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、全球第</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18</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（世界銀行《</a:t>
            </a:r>
            <a:r>
              <a:rPr lang="en-US"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世界管治指標》）</a:t>
            </a:r>
            <a:endParaRPr lang="zh-HK" altLang="en-US" sz="2400"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9109732" y="6226830"/>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7" name="群組 6">
            <a:extLst>
              <a:ext uri="{FF2B5EF4-FFF2-40B4-BE49-F238E27FC236}">
                <a16:creationId xmlns:a16="http://schemas.microsoft.com/office/drawing/2014/main" id="{8069B721-AB27-49A0-8E8C-A37934B0E6D3}"/>
              </a:ext>
            </a:extLst>
          </p:cNvPr>
          <p:cNvGrpSpPr>
            <a:grpSpLocks/>
          </p:cNvGrpSpPr>
          <p:nvPr/>
        </p:nvGrpSpPr>
        <p:grpSpPr bwMode="auto">
          <a:xfrm>
            <a:off x="100220" y="1359517"/>
            <a:ext cx="2513250" cy="1364244"/>
            <a:chOff x="-19559" y="-19560"/>
            <a:chExt cx="1360247" cy="714062"/>
          </a:xfrm>
        </p:grpSpPr>
        <p:pic>
          <p:nvPicPr>
            <p:cNvPr id="10" name="Picture 567" descr="資料6_logo">
              <a:extLst>
                <a:ext uri="{FF2B5EF4-FFF2-40B4-BE49-F238E27FC236}">
                  <a16:creationId xmlns:a16="http://schemas.microsoft.com/office/drawing/2014/main" id="{BA42F7B3-EF4D-4B97-966D-17B5DA82C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 t="-806" r="17538" b="806"/>
            <a:stretch>
              <a:fillRect/>
            </a:stretch>
          </p:blipFill>
          <p:spPr bwMode="auto">
            <a:xfrm>
              <a:off x="-19559" y="-19560"/>
              <a:ext cx="82613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59">
              <a:extLst>
                <a:ext uri="{FF2B5EF4-FFF2-40B4-BE49-F238E27FC236}">
                  <a16:creationId xmlns:a16="http://schemas.microsoft.com/office/drawing/2014/main" id="{6D9E5AFD-F8C2-4C70-BAFF-443E212B94DD}"/>
                </a:ext>
              </a:extLst>
            </p:cNvPr>
            <p:cNvSpPr txBox="1">
              <a:spLocks noChangeArrowheads="1"/>
            </p:cNvSpPr>
            <p:nvPr/>
          </p:nvSpPr>
          <p:spPr bwMode="auto">
            <a:xfrm>
              <a:off x="677706" y="225077"/>
              <a:ext cx="662982" cy="4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新細明體" panose="02020500000000000000" pitchFamily="18" charset="-120"/>
                </a:rPr>
                <a:t>十二</a:t>
              </a:r>
              <a:endParaRPr kumimoji="0" lang="zh-TW" altLang="en-US" sz="2800" b="0"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Tree>
    <p:extLst>
      <p:ext uri="{BB962C8B-B14F-4D97-AF65-F5344CB8AC3E}">
        <p14:creationId xmlns:p14="http://schemas.microsoft.com/office/powerpoint/2010/main" val="8585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591628" y="448574"/>
            <a:ext cx="11008743" cy="5907776"/>
          </a:xfrm>
          <a:solidFill>
            <a:schemeClr val="accent1">
              <a:lumMod val="40000"/>
              <a:lumOff val="60000"/>
            </a:schemeClr>
          </a:solidFill>
        </p:spPr>
        <p:txBody>
          <a:bodyPr vert="horz">
            <a:normAutofit fontScale="85000" lnSpcReduction="10000"/>
          </a:bodyPr>
          <a:lstStyle/>
          <a:p>
            <a:pPr marL="0" indent="0">
              <a:lnSpc>
                <a:spcPct val="120000"/>
              </a:lnSpc>
              <a:spcAft>
                <a:spcPts val="1200"/>
              </a:spcAft>
              <a:buNone/>
            </a:pPr>
            <a:r>
              <a:rPr lang="zh-TW" altLang="en-US" sz="3200" dirty="0">
                <a:solidFill>
                  <a:prstClr val="black"/>
                </a:solidFill>
                <a:latin typeface="標楷體" panose="03000509000000000000" pitchFamily="65" charset="-120"/>
                <a:ea typeface="標楷體" panose="03000509000000000000" pitchFamily="65" charset="-120"/>
              </a:rPr>
              <a:t>（接上頁）</a:t>
            </a:r>
          </a:p>
          <a:p>
            <a:pPr marL="342900" lvl="0" indent="-342900">
              <a:lnSpc>
                <a:spcPct val="120000"/>
              </a:lnSpc>
              <a:buFont typeface="Wingdings" panose="05000000000000000000" pitchFamily="2" charset="2"/>
              <a:buChar char="§"/>
              <a:tabLst>
                <a:tab pos="270510" algn="l"/>
              </a:tabLst>
            </a:pP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秩序與安全</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世界排名第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 2</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〔世界正義工程（</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World Justice Project</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法治指數》〕</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42900" lvl="0" indent="-342900">
              <a:lnSpc>
                <a:spcPct val="120000"/>
              </a:lnSpc>
              <a:buFont typeface="Wingdings" panose="05000000000000000000" pitchFamily="2" charset="2"/>
              <a:buChar char="§"/>
              <a:tabLst>
                <a:tab pos="270510" algn="l"/>
              </a:tabLst>
            </a:pP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國家保安和安全</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全球位列第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6</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〔英國列格坦研究所《</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年度全球繁榮指數報告》〕</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42900" lvl="0" indent="-342900">
              <a:lnSpc>
                <a:spcPct val="120000"/>
              </a:lnSpc>
              <a:buFont typeface="Wingdings" panose="05000000000000000000" pitchFamily="2" charset="2"/>
              <a:buChar char="§"/>
              <a:tabLst>
                <a:tab pos="270510" algn="l"/>
              </a:tabLst>
            </a:pP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人類自由指數</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世界排名第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3</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〔美國卡托研究所（</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Cato Institute</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）和加拿大菲沙研究所聯合發佈的《</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年全球人類自由指數報告》〕</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342900" lvl="0" indent="-342900">
              <a:lnSpc>
                <a:spcPct val="120000"/>
              </a:lnSpc>
              <a:buFont typeface="Wingdings" panose="05000000000000000000" pitchFamily="2" charset="2"/>
              <a:buChar char="§"/>
              <a:tabLst>
                <a:tab pos="270510" algn="l"/>
              </a:tabLst>
            </a:pP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香港的</a:t>
            </a:r>
            <a:r>
              <a:rPr lang="zh-TW" altLang="zh-HK" sz="3200" kern="100" dirty="0">
                <a:solidFill>
                  <a:srgbClr val="3333FF"/>
                </a:solidFill>
                <a:latin typeface="Times New Roman" panose="02020603050405020304" pitchFamily="18" charset="0"/>
                <a:ea typeface="標楷體" panose="03000509000000000000" pitchFamily="65" charset="-120"/>
                <a:cs typeface="Wingdings" panose="05000000000000000000" pitchFamily="2" charset="2"/>
              </a:rPr>
              <a:t>廉潔程度</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在全球一百八十個國家／地區中排名第</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11</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（透明國際《</a:t>
            </a:r>
            <a:r>
              <a:rPr lang="en-US" altLang="zh-HK" sz="3200" kern="100" dirty="0">
                <a:latin typeface="Times New Roman" panose="02020603050405020304" pitchFamily="18" charset="0"/>
                <a:ea typeface="標楷體" panose="03000509000000000000" pitchFamily="65" charset="-120"/>
                <a:cs typeface="Wingdings" panose="05000000000000000000" pitchFamily="2" charset="2"/>
              </a:rPr>
              <a:t>2020 </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年清廉指數》）</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0" indent="0" algn="r">
              <a:buNone/>
              <a:tabLst>
                <a:tab pos="180340" algn="l"/>
              </a:tabLst>
            </a:pPr>
            <a:r>
              <a:rPr lang="zh-TW" altLang="zh-HK" i="1" kern="100" dirty="0">
                <a:latin typeface="Times New Roman" panose="02020603050405020304" pitchFamily="18" charset="0"/>
                <a:ea typeface="SimSun" panose="02010600030101010101" pitchFamily="2" charset="-122"/>
                <a:cs typeface="Times New Roman" panose="02020603050405020304" pitchFamily="18" charset="0"/>
              </a:rPr>
              <a:t>（更新日期：</a:t>
            </a:r>
            <a:r>
              <a:rPr lang="en-US" altLang="zh-HK" i="1" kern="100" dirty="0">
                <a:latin typeface="Times New Roman" panose="02020603050405020304" pitchFamily="18" charset="0"/>
                <a:ea typeface="SimSun" panose="02010600030101010101" pitchFamily="2" charset="-122"/>
                <a:cs typeface="Times New Roman" panose="02020603050405020304" pitchFamily="18" charset="0"/>
              </a:rPr>
              <a:t>2021</a:t>
            </a:r>
            <a:r>
              <a:rPr lang="zh-TW" altLang="zh-HK" i="1" kern="100" dirty="0">
                <a:latin typeface="Times New Roman" panose="02020603050405020304" pitchFamily="18" charset="0"/>
                <a:ea typeface="SimSun" panose="02010600030101010101" pitchFamily="2" charset="-122"/>
                <a:cs typeface="Times New Roman" panose="02020603050405020304" pitchFamily="18" charset="0"/>
              </a:rPr>
              <a:t>年</a:t>
            </a:r>
            <a:r>
              <a:rPr lang="en-US" altLang="zh-HK" i="1" kern="100" dirty="0">
                <a:latin typeface="Times New Roman" panose="02020603050405020304" pitchFamily="18" charset="0"/>
                <a:ea typeface="SimSun" panose="02010600030101010101" pitchFamily="2" charset="-122"/>
                <a:cs typeface="Times New Roman" panose="02020603050405020304" pitchFamily="18" charset="0"/>
              </a:rPr>
              <a:t>8</a:t>
            </a:r>
            <a:r>
              <a:rPr lang="zh-TW" altLang="zh-HK" i="1" kern="100" dirty="0">
                <a:latin typeface="Times New Roman" panose="02020603050405020304" pitchFamily="18" charset="0"/>
                <a:ea typeface="SimSun" panose="02010600030101010101" pitchFamily="2" charset="-122"/>
                <a:cs typeface="Times New Roman" panose="02020603050405020304" pitchFamily="18" charset="0"/>
              </a:rPr>
              <a:t>月</a:t>
            </a:r>
            <a:r>
              <a:rPr lang="en-US" altLang="zh-HK" i="1" kern="100" dirty="0">
                <a:latin typeface="Times New Roman" panose="02020603050405020304" pitchFamily="18" charset="0"/>
                <a:ea typeface="SimSun" panose="02010600030101010101" pitchFamily="2" charset="-122"/>
                <a:cs typeface="Times New Roman" panose="02020603050405020304" pitchFamily="18" charset="0"/>
              </a:rPr>
              <a:t>30</a:t>
            </a:r>
            <a:r>
              <a:rPr lang="zh-TW" altLang="zh-HK" i="1" kern="100" dirty="0">
                <a:latin typeface="Times New Roman" panose="02020603050405020304" pitchFamily="18" charset="0"/>
                <a:ea typeface="SimSun" panose="02010600030101010101" pitchFamily="2" charset="-122"/>
                <a:cs typeface="Times New Roman" panose="02020603050405020304" pitchFamily="18" charset="0"/>
              </a:rPr>
              <a:t>日</a:t>
            </a:r>
            <a:r>
              <a:rPr lang="zh-TW" altLang="zh-HK" i="1" kern="100" dirty="0">
                <a:latin typeface="Times New Roman" panose="02020603050405020304" pitchFamily="18" charset="0"/>
                <a:cs typeface="Times New Roman" panose="02020603050405020304" pitchFamily="18" charset="0"/>
              </a:rPr>
              <a:t>）</a:t>
            </a:r>
            <a:endParaRPr lang="zh-TW" altLang="zh-HK" i="1"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r">
              <a:buNone/>
            </a:pPr>
            <a:r>
              <a:rPr lang="en-US" altLang="zh-HK" sz="2000" i="1"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https://www.brandhk.gov.hk/uploads/brandhk/files/factsheets/Hong_Kong_Themes/Hong-Kong-Rankings-SC.pdf</a:t>
            </a:r>
            <a:endParaRPr lang="en-US" altLang="zh-TW" sz="3200" i="1" kern="100" dirty="0">
              <a:solidFill>
                <a:srgbClr val="3333FF"/>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684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778791"/>
            <a:ext cx="10515600" cy="4577559"/>
          </a:xfrm>
        </p:spPr>
        <p:txBody>
          <a:bodyPr vert="horz">
            <a:normAutofit/>
          </a:bodyPr>
          <a:lstStyle/>
          <a:p>
            <a:pPr lvl="0">
              <a:lnSpc>
                <a:spcPct val="110000"/>
              </a:lnSpc>
              <a:spcBef>
                <a:spcPts val="0"/>
              </a:spcBef>
            </a:pPr>
            <a:r>
              <a:rPr lang="zh-TW" altLang="zh-HK" sz="3200" kern="100" dirty="0">
                <a:ea typeface="標楷體" panose="03000509000000000000" pitchFamily="65" charset="-120"/>
                <a:cs typeface="Times New Roman" panose="02020603050405020304" pitchFamily="18" charset="0"/>
              </a:rPr>
              <a:t>據資料十二和前面的資料，倘若有人說「香港法治已死」，或什麼「這是香港法治最黑暗的一天」等等，你會同意嗎</a:t>
            </a:r>
            <a:r>
              <a:rPr lang="zh-TW" altLang="zh-HK"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buNone/>
            </a:pPr>
            <a:endParaRPr lang="zh-HK" altLang="en-US" sz="3200" u="sng" kern="100" dirty="0">
              <a:solidFill>
                <a:srgbClr val="FF0000"/>
              </a:solidFill>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20" descr="做一做_logo">
            <a:extLst>
              <a:ext uri="{FF2B5EF4-FFF2-40B4-BE49-F238E27FC236}">
                <a16:creationId xmlns:a16="http://schemas.microsoft.com/office/drawing/2014/main" id="{3F659DE1-6FB0-4639-A879-88FFC6BB3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7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CABCD64-51AA-42D3-B463-DF34CBA68B64}"/>
              </a:ext>
            </a:extLst>
          </p:cNvPr>
          <p:cNvSpPr>
            <a:spLocks noGrp="1"/>
          </p:cNvSpPr>
          <p:nvPr>
            <p:ph type="sldNum" sz="quarter" idx="12"/>
          </p:nvPr>
        </p:nvSpPr>
        <p:spPr/>
        <p:txBody>
          <a:bodyPr/>
          <a:lstStyle/>
          <a:p>
            <a:fld id="{10E6A508-BB07-4B8A-901D-15D03AC66BA5}" type="slidenum">
              <a:rPr lang="zh-HK" altLang="en-US" smtClean="0"/>
              <a:t>56</a:t>
            </a:fld>
            <a:endParaRPr lang="zh-HK" altLang="en-US"/>
          </a:p>
        </p:txBody>
      </p:sp>
      <p:pic>
        <p:nvPicPr>
          <p:cNvPr id="3" name="Picture 17" descr="香港基本法頒佈30周年-- 香港商报">
            <a:extLst>
              <a:ext uri="{FF2B5EF4-FFF2-40B4-BE49-F238E27FC236}">
                <a16:creationId xmlns:a16="http://schemas.microsoft.com/office/drawing/2014/main" id="{14670A5F-E7D7-4B6E-AA69-4B3EBCE849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802" y="345057"/>
            <a:ext cx="8553514" cy="5296618"/>
          </a:xfrm>
          <a:prstGeom prst="rect">
            <a:avLst/>
          </a:prstGeom>
          <a:noFill/>
          <a:ln>
            <a:solidFill>
              <a:srgbClr val="000000"/>
            </a:solidFill>
          </a:ln>
        </p:spPr>
      </p:pic>
      <p:sp>
        <p:nvSpPr>
          <p:cNvPr id="4" name="文字方塊 3">
            <a:extLst>
              <a:ext uri="{FF2B5EF4-FFF2-40B4-BE49-F238E27FC236}">
                <a16:creationId xmlns:a16="http://schemas.microsoft.com/office/drawing/2014/main" id="{8EF46B0D-7B40-4FE6-9C00-FE8830538D30}"/>
              </a:ext>
            </a:extLst>
          </p:cNvPr>
          <p:cNvSpPr txBox="1"/>
          <p:nvPr/>
        </p:nvSpPr>
        <p:spPr>
          <a:xfrm>
            <a:off x="2007729" y="5771575"/>
            <a:ext cx="8267587" cy="584775"/>
          </a:xfrm>
          <a:prstGeom prst="rect">
            <a:avLst/>
          </a:prstGeom>
          <a:noFill/>
        </p:spPr>
        <p:txBody>
          <a:bodyPr wrap="square" rtlCol="0">
            <a:spAutoFit/>
          </a:bodyPr>
          <a:lstStyle/>
          <a:p>
            <a:r>
              <a:rPr lang="zh-TW" altLang="zh-HK" sz="3200" u="sng" kern="100" dirty="0">
                <a:effectLst/>
                <a:latin typeface="Times New Roman" panose="02020603050405020304" pitchFamily="18" charset="0"/>
                <a:ea typeface="標楷體" panose="03000509000000000000" pitchFamily="65" charset="-120"/>
                <a:cs typeface="Times New Roman" panose="02020603050405020304" pitchFamily="18" charset="0"/>
              </a:rPr>
              <a:t>《基本法》是香港司法機構一切判決的依歸</a:t>
            </a:r>
            <a:endParaRPr lang="zh-HK" altLang="en-US" sz="3200" dirty="0"/>
          </a:p>
        </p:txBody>
      </p:sp>
    </p:spTree>
    <p:extLst>
      <p:ext uri="{BB962C8B-B14F-4D97-AF65-F5344CB8AC3E}">
        <p14:creationId xmlns:p14="http://schemas.microsoft.com/office/powerpoint/2010/main" val="21009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文字版面配置區 1">
            <a:extLst>
              <a:ext uri="{FF2B5EF4-FFF2-40B4-BE49-F238E27FC236}">
                <a16:creationId xmlns:a16="http://schemas.microsoft.com/office/drawing/2014/main" id="{793DE403-D60D-496D-A05A-74E5A2CE9FB3}"/>
              </a:ext>
            </a:extLst>
          </p:cNvPr>
          <p:cNvSpPr>
            <a:spLocks noGrp="1"/>
          </p:cNvSpPr>
          <p:nvPr>
            <p:ph type="body" orient="vert" idx="1"/>
          </p:nvPr>
        </p:nvSpPr>
        <p:spPr>
          <a:xfrm>
            <a:off x="492685" y="1261795"/>
            <a:ext cx="11206629" cy="5199494"/>
          </a:xfrm>
          <a:solidFill>
            <a:schemeClr val="accent1">
              <a:lumMod val="40000"/>
              <a:lumOff val="60000"/>
            </a:schemeClr>
          </a:solidFill>
        </p:spPr>
        <p:txBody>
          <a:bodyPr vert="horz" anchor="b">
            <a:normAutofit fontScale="40000" lnSpcReduction="20000"/>
          </a:bodyPr>
          <a:lstStyle/>
          <a:p>
            <a:pPr marL="90170" marR="26035" indent="0" algn="ctr">
              <a:lnSpc>
                <a:spcPct val="130000"/>
              </a:lnSpc>
              <a:spcAft>
                <a:spcPts val="0"/>
              </a:spcAft>
              <a:buNone/>
            </a:pPr>
            <a:r>
              <a:rPr lang="zh-TW" altLang="zh-HK" sz="6700" b="1" u="sng" kern="100" dirty="0">
                <a:solidFill>
                  <a:srgbClr val="000000"/>
                </a:solidFill>
                <a:latin typeface="Times New Roman" panose="02020603050405020304" pitchFamily="18" charset="0"/>
                <a:ea typeface="標楷體" panose="03000509000000000000" pitchFamily="65" charset="-120"/>
              </a:rPr>
              <a:t>香港法律周三十周年終審法院首席法官張舉能開幕演辭節錄</a:t>
            </a:r>
            <a:endParaRPr lang="zh-TW" altLang="zh-HK" sz="6700" b="1" u="sng" kern="100" dirty="0">
              <a:latin typeface="Times New Roman" panose="02020603050405020304" pitchFamily="18" charset="0"/>
              <a:ea typeface="SimSun" panose="02010600030101010101" pitchFamily="2" charset="-122"/>
            </a:endParaRPr>
          </a:p>
          <a:p>
            <a:pPr marL="90170" marR="26035" indent="0" algn="ctr">
              <a:lnSpc>
                <a:spcPct val="130000"/>
              </a:lnSpc>
              <a:spcAft>
                <a:spcPts val="600"/>
              </a:spcAft>
              <a:buNone/>
            </a:pPr>
            <a:r>
              <a:rPr lang="zh-TW" altLang="zh-HK" sz="6700" b="1" kern="100" dirty="0">
                <a:solidFill>
                  <a:srgbClr val="000000"/>
                </a:solidFill>
                <a:latin typeface="Times New Roman" panose="02020603050405020304" pitchFamily="18" charset="0"/>
                <a:ea typeface="標楷體" panose="03000509000000000000" pitchFamily="65" charset="-120"/>
              </a:rPr>
              <a:t>（</a:t>
            </a:r>
            <a:r>
              <a:rPr lang="en-US" altLang="zh-HK" sz="6700" b="1" kern="100" dirty="0">
                <a:solidFill>
                  <a:srgbClr val="000000"/>
                </a:solidFill>
                <a:latin typeface="Times New Roman" panose="02020603050405020304" pitchFamily="18" charset="0"/>
                <a:ea typeface="標楷體" panose="03000509000000000000" pitchFamily="65" charset="-120"/>
              </a:rPr>
              <a:t>2021</a:t>
            </a:r>
            <a:r>
              <a:rPr lang="zh-TW" altLang="zh-HK" sz="6700" b="1" kern="100" dirty="0">
                <a:solidFill>
                  <a:srgbClr val="000000"/>
                </a:solidFill>
                <a:latin typeface="Times New Roman" panose="02020603050405020304" pitchFamily="18" charset="0"/>
                <a:ea typeface="標楷體" panose="03000509000000000000" pitchFamily="65" charset="-120"/>
              </a:rPr>
              <a:t>年</a:t>
            </a:r>
            <a:r>
              <a:rPr lang="en-US" altLang="zh-HK" sz="6700" b="1" kern="100" dirty="0">
                <a:solidFill>
                  <a:srgbClr val="000000"/>
                </a:solidFill>
                <a:latin typeface="Times New Roman" panose="02020603050405020304" pitchFamily="18" charset="0"/>
                <a:ea typeface="標楷體" panose="03000509000000000000" pitchFamily="65" charset="-120"/>
              </a:rPr>
              <a:t>11</a:t>
            </a:r>
            <a:r>
              <a:rPr lang="zh-TW" altLang="zh-HK" sz="6700" b="1" kern="100" dirty="0">
                <a:solidFill>
                  <a:srgbClr val="000000"/>
                </a:solidFill>
                <a:latin typeface="Times New Roman" panose="02020603050405020304" pitchFamily="18" charset="0"/>
                <a:ea typeface="標楷體" panose="03000509000000000000" pitchFamily="65" charset="-120"/>
              </a:rPr>
              <a:t>月</a:t>
            </a:r>
            <a:r>
              <a:rPr lang="en-US" altLang="zh-HK" sz="6700" b="1" kern="100" dirty="0">
                <a:solidFill>
                  <a:srgbClr val="000000"/>
                </a:solidFill>
                <a:latin typeface="Times New Roman" panose="02020603050405020304" pitchFamily="18" charset="0"/>
                <a:ea typeface="標楷體" panose="03000509000000000000" pitchFamily="65" charset="-120"/>
              </a:rPr>
              <a:t>19</a:t>
            </a:r>
            <a:r>
              <a:rPr lang="zh-TW" altLang="zh-HK" sz="6700" b="1" kern="100" dirty="0">
                <a:solidFill>
                  <a:srgbClr val="000000"/>
                </a:solidFill>
                <a:latin typeface="Times New Roman" panose="02020603050405020304" pitchFamily="18" charset="0"/>
                <a:ea typeface="標楷體" panose="03000509000000000000" pitchFamily="65" charset="-120"/>
              </a:rPr>
              <a:t>日）</a:t>
            </a:r>
            <a:endParaRPr lang="zh-TW" altLang="zh-HK" sz="6700" b="1" kern="100" dirty="0">
              <a:latin typeface="Times New Roman" panose="02020603050405020304" pitchFamily="18" charset="0"/>
              <a:ea typeface="SimSun" panose="02010600030101010101" pitchFamily="2" charset="-122"/>
            </a:endParaRPr>
          </a:p>
          <a:p>
            <a:pPr marL="0" marR="26035" indent="0">
              <a:lnSpc>
                <a:spcPct val="130000"/>
              </a:lnSpc>
              <a:spcBef>
                <a:spcPts val="300"/>
              </a:spcBef>
              <a:spcAft>
                <a:spcPts val="0"/>
              </a:spcAft>
              <a:buNone/>
            </a:pPr>
            <a:r>
              <a:rPr lang="en-US" altLang="zh-TW" sz="5900" kern="100" dirty="0">
                <a:solidFill>
                  <a:srgbClr val="000000"/>
                </a:solidFill>
                <a:latin typeface="Times New Roman" panose="02020603050405020304" pitchFamily="18" charset="0"/>
                <a:ea typeface="標楷體" panose="03000509000000000000" pitchFamily="65" charset="-120"/>
              </a:rPr>
              <a:t>        </a:t>
            </a:r>
            <a:r>
              <a:rPr lang="zh-TW" altLang="zh-HK" sz="5900" kern="100" dirty="0">
                <a:solidFill>
                  <a:srgbClr val="3333FF"/>
                </a:solidFill>
                <a:latin typeface="Times New Roman" panose="02020603050405020304" pitchFamily="18" charset="0"/>
                <a:ea typeface="標楷體" panose="03000509000000000000" pitchFamily="65" charset="-120"/>
              </a:rPr>
              <a:t>法治是香港賴以成功的基礎，能確保公正、公平和公義的社會價值得以彰顯。</a:t>
            </a:r>
            <a:r>
              <a:rPr lang="zh-TW" altLang="zh-HK" sz="5900" kern="100" dirty="0">
                <a:solidFill>
                  <a:srgbClr val="000000"/>
                </a:solidFill>
                <a:latin typeface="Times New Roman" panose="02020603050405020304" pitchFamily="18" charset="0"/>
                <a:ea typeface="標楷體" panose="03000509000000000000" pitchFamily="65" charset="-120"/>
              </a:rPr>
              <a:t>法治不單與經濟繁榮緊扣，更保障社會上每一個人的基本個人權利。</a:t>
            </a:r>
            <a:endParaRPr lang="zh-TW" altLang="zh-HK" sz="5900" kern="100" dirty="0">
              <a:latin typeface="Times New Roman" panose="02020603050405020304" pitchFamily="18" charset="0"/>
              <a:ea typeface="SimSun" panose="02010600030101010101" pitchFamily="2" charset="-122"/>
            </a:endParaRPr>
          </a:p>
          <a:p>
            <a:pPr marL="0" marR="26035" indent="0">
              <a:lnSpc>
                <a:spcPct val="130000"/>
              </a:lnSpc>
              <a:spcBef>
                <a:spcPts val="300"/>
              </a:spcBef>
              <a:spcAft>
                <a:spcPts val="0"/>
              </a:spcAft>
              <a:buNone/>
            </a:pPr>
            <a:r>
              <a:rPr lang="en-US" altLang="zh-TW" sz="5900" kern="100" dirty="0">
                <a:solidFill>
                  <a:srgbClr val="000000"/>
                </a:solidFill>
                <a:latin typeface="Times New Roman" panose="02020603050405020304" pitchFamily="18" charset="0"/>
                <a:ea typeface="標楷體" panose="03000509000000000000" pitchFamily="65" charset="-120"/>
              </a:rPr>
              <a:t>        </a:t>
            </a:r>
            <a:r>
              <a:rPr lang="zh-TW" altLang="zh-HK" sz="5900" kern="100" dirty="0">
                <a:solidFill>
                  <a:srgbClr val="000000"/>
                </a:solidFill>
                <a:latin typeface="Times New Roman" panose="02020603050405020304" pitchFamily="18" charset="0"/>
                <a:ea typeface="標楷體" panose="03000509000000000000" pitchFamily="65" charset="-120"/>
              </a:rPr>
              <a:t>《基本法》是香港法治的根基。《基本法》第二十五條訂明，香港居民在法律面前一律平等。此外，《基本法》第三十五條亦訂明，香港居民有權得到秘密法律諮詢、向法院提起訴訟、選擇律師及時保護自己的合法權益或在法庭上為其代理和獲得司法補救。</a:t>
            </a:r>
            <a:endParaRPr lang="zh-TW" altLang="zh-HK" sz="5900" kern="100" dirty="0">
              <a:latin typeface="Times New Roman" panose="02020603050405020304" pitchFamily="18" charset="0"/>
              <a:ea typeface="SimSun" panose="02010600030101010101" pitchFamily="2" charset="-122"/>
            </a:endParaRPr>
          </a:p>
          <a:p>
            <a:pPr marL="0" indent="0" algn="r">
              <a:lnSpc>
                <a:spcPct val="130000"/>
              </a:lnSpc>
              <a:buNone/>
            </a:pPr>
            <a:r>
              <a:rPr lang="en-US" altLang="zh-TW" sz="5900" kern="100" dirty="0">
                <a:solidFill>
                  <a:srgbClr val="000000"/>
                </a:solidFill>
                <a:ea typeface="標楷體" panose="03000509000000000000" pitchFamily="65" charset="-120"/>
                <a:cs typeface="Times New Roman" panose="02020603050405020304" pitchFamily="18" charset="0"/>
              </a:rPr>
              <a:t>        </a:t>
            </a:r>
            <a:r>
              <a:rPr lang="zh-TW" altLang="zh-HK" sz="5900" kern="100" dirty="0">
                <a:solidFill>
                  <a:srgbClr val="000000"/>
                </a:solidFill>
                <a:ea typeface="標楷體" panose="03000509000000000000" pitchFamily="65" charset="-120"/>
                <a:cs typeface="Times New Roman" panose="02020603050405020304" pitchFamily="18" charset="0"/>
              </a:rPr>
              <a:t>誠然，司法機構的使命，是維持司法制度的獨立及其至高的專業</a:t>
            </a:r>
            <a:endParaRPr lang="en-US" altLang="zh-TW" sz="5900" kern="100" dirty="0">
              <a:solidFill>
                <a:srgbClr val="000000"/>
              </a:solidFill>
              <a:ea typeface="標楷體" panose="03000509000000000000" pitchFamily="65" charset="-120"/>
              <a:cs typeface="Times New Roman" panose="02020603050405020304" pitchFamily="18" charset="0"/>
            </a:endParaRPr>
          </a:p>
          <a:p>
            <a:pPr marL="0" indent="0" algn="r">
              <a:lnSpc>
                <a:spcPct val="130000"/>
              </a:lnSpc>
              <a:buNone/>
            </a:pPr>
            <a:r>
              <a:rPr lang="zh-TW" altLang="en-US" sz="5100" i="1"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（未完，續下頁）</a:t>
            </a:r>
            <a:endParaRPr lang="zh-TW" altLang="zh-HK" sz="5100" i="1"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8674" name="Picture 33" descr="總結logo">
            <a:extLst>
              <a:ext uri="{FF2B5EF4-FFF2-40B4-BE49-F238E27FC236}">
                <a16:creationId xmlns:a16="http://schemas.microsoft.com/office/drawing/2014/main" id="{7B0E5C20-0AC7-4CDA-B5C0-9C32563D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10349" cy="161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a:extLst>
              <a:ext uri="{FF2B5EF4-FFF2-40B4-BE49-F238E27FC236}">
                <a16:creationId xmlns:a16="http://schemas.microsoft.com/office/drawing/2014/main" id="{3BACEBE9-2983-4B2B-9951-630DC7228151}"/>
              </a:ext>
            </a:extLst>
          </p:cNvPr>
          <p:cNvSpPr txBox="1"/>
          <p:nvPr/>
        </p:nvSpPr>
        <p:spPr>
          <a:xfrm>
            <a:off x="2242868" y="331749"/>
            <a:ext cx="8850702" cy="954107"/>
          </a:xfrm>
          <a:prstGeom prst="rect">
            <a:avLst/>
          </a:prstGeom>
          <a:noFill/>
        </p:spPr>
        <p:txBody>
          <a:bodyPr wrap="square" rtlCol="0">
            <a:spAutoFit/>
          </a:bodyPr>
          <a:lstStyle/>
          <a:p>
            <a:r>
              <a:rPr lang="zh-TW" altLang="zh-HK" sz="2800" kern="100" dirty="0">
                <a:effectLst/>
                <a:ea typeface="標楷體" panose="03000509000000000000" pitchFamily="65" charset="-120"/>
                <a:cs typeface="Times New Roman" panose="02020603050405020304" pitchFamily="18" charset="0"/>
              </a:rPr>
              <a:t>法治是香港經濟繁榮的根基，也是香港社會穩定的柱石，我們不能為達到個人或其他社會理想而犧牲法治。</a:t>
            </a:r>
            <a:endParaRPr lang="zh-HK" altLang="en-US" sz="2800" dirty="0"/>
          </a:p>
        </p:txBody>
      </p:sp>
    </p:spTree>
    <p:extLst>
      <p:ext uri="{BB962C8B-B14F-4D97-AF65-F5344CB8AC3E}">
        <p14:creationId xmlns:p14="http://schemas.microsoft.com/office/powerpoint/2010/main" val="7665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74BA3AC5-0DAB-4047-9189-29BF538D04EC}"/>
              </a:ext>
            </a:extLst>
          </p:cNvPr>
          <p:cNvSpPr>
            <a:spLocks noGrp="1"/>
          </p:cNvSpPr>
          <p:nvPr>
            <p:ph type="body" orient="vert" idx="1"/>
          </p:nvPr>
        </p:nvSpPr>
        <p:spPr>
          <a:xfrm>
            <a:off x="448574" y="136525"/>
            <a:ext cx="11386868" cy="6557573"/>
          </a:xfrm>
          <a:solidFill>
            <a:schemeClr val="accent1">
              <a:lumMod val="40000"/>
              <a:lumOff val="60000"/>
            </a:schemeClr>
          </a:solidFill>
        </p:spPr>
        <p:txBody>
          <a:bodyPr vert="horz">
            <a:normAutofit fontScale="77500" lnSpcReduction="20000"/>
          </a:bodyPr>
          <a:lstStyle/>
          <a:p>
            <a:pPr marL="0" indent="0">
              <a:lnSpc>
                <a:spcPct val="130000"/>
              </a:lnSpc>
              <a:spcAft>
                <a:spcPts val="1200"/>
              </a:spcAft>
              <a:buNone/>
            </a:pPr>
            <a:r>
              <a:rPr lang="zh-TW" altLang="en-US" sz="3200" i="1" dirty="0">
                <a:solidFill>
                  <a:prstClr val="black"/>
                </a:solidFill>
                <a:latin typeface="標楷體" panose="03000509000000000000" pitchFamily="65" charset="-120"/>
                <a:ea typeface="標楷體" panose="03000509000000000000" pitchFamily="65" charset="-120"/>
              </a:rPr>
              <a:t>（接上頁）</a:t>
            </a:r>
          </a:p>
          <a:p>
            <a:pPr marL="90170" marR="26035" indent="0">
              <a:lnSpc>
                <a:spcPct val="130000"/>
              </a:lnSpc>
              <a:spcBef>
                <a:spcPts val="0"/>
              </a:spcBef>
              <a:spcAft>
                <a:spcPts val="0"/>
              </a:spcAft>
              <a:buNone/>
            </a:pPr>
            <a:r>
              <a:rPr lang="zh-TW" altLang="zh-HK" sz="3300" kern="100" dirty="0">
                <a:solidFill>
                  <a:srgbClr val="000000"/>
                </a:solidFill>
                <a:latin typeface="標楷體" panose="03000509000000000000" pitchFamily="65" charset="-120"/>
                <a:ea typeface="標楷體" panose="03000509000000000000" pitchFamily="65" charset="-120"/>
              </a:rPr>
              <a:t>水平，以維護法治、保障個人權利和自由，及取得香港以至其他地方人士對香港司法制度的信任。</a:t>
            </a:r>
            <a:r>
              <a:rPr lang="zh-TW" altLang="zh-HK" sz="3300" u="sng" kern="100" dirty="0">
                <a:solidFill>
                  <a:srgbClr val="3333FF"/>
                </a:solidFill>
                <a:latin typeface="標楷體" panose="03000509000000000000" pitchFamily="65" charset="-120"/>
                <a:ea typeface="標楷體" panose="03000509000000000000" pitchFamily="65" charset="-120"/>
              </a:rPr>
              <a:t>司法獨立是法治的重要一環。</a:t>
            </a:r>
            <a:r>
              <a:rPr lang="zh-TW" altLang="zh-HK" sz="3300" kern="100" dirty="0">
                <a:solidFill>
                  <a:srgbClr val="000000"/>
                </a:solidFill>
                <a:latin typeface="標楷體" panose="03000509000000000000" pitchFamily="65" charset="-120"/>
                <a:ea typeface="標楷體" panose="03000509000000000000" pitchFamily="65" charset="-120"/>
              </a:rPr>
              <a:t>《基本法》清楚訂明，香港特別行政區享有獨立的司法權和終審權，法院獨立進行審判，不受任何干涉。故此，任何試圖向法官及司法人員施加不當壓力的行為，均違反法治精神，衝擊司法獨立的原則，應受到嚴厲讉責。</a:t>
            </a:r>
            <a:endParaRPr lang="zh-TW" altLang="zh-HK" sz="3300" kern="100" dirty="0">
              <a:latin typeface="標楷體" panose="03000509000000000000" pitchFamily="65" charset="-120"/>
              <a:ea typeface="標楷體" panose="03000509000000000000" pitchFamily="65" charset="-120"/>
            </a:endParaRPr>
          </a:p>
          <a:p>
            <a:pPr marL="90170" marR="26035" indent="0">
              <a:lnSpc>
                <a:spcPct val="130000"/>
              </a:lnSpc>
              <a:spcAft>
                <a:spcPts val="0"/>
              </a:spcAft>
              <a:buNone/>
            </a:pPr>
            <a:r>
              <a:rPr lang="en-US" altLang="zh-TW" sz="3300" kern="100" dirty="0">
                <a:solidFill>
                  <a:srgbClr val="000000"/>
                </a:solidFill>
                <a:latin typeface="標楷體" panose="03000509000000000000" pitchFamily="65" charset="-120"/>
                <a:ea typeface="標楷體" panose="03000509000000000000" pitchFamily="65" charset="-120"/>
              </a:rPr>
              <a:t>    </a:t>
            </a:r>
            <a:r>
              <a:rPr lang="zh-TW" altLang="zh-HK" sz="3300" kern="100" dirty="0">
                <a:solidFill>
                  <a:srgbClr val="000000"/>
                </a:solidFill>
                <a:latin typeface="標楷體" panose="03000509000000000000" pitchFamily="65" charset="-120"/>
                <a:ea typeface="標楷體" panose="03000509000000000000" pitchFamily="65" charset="-120"/>
              </a:rPr>
              <a:t>另一方面，</a:t>
            </a:r>
            <a:r>
              <a:rPr lang="zh-TW" altLang="zh-HK" sz="3300" kern="100" dirty="0">
                <a:solidFill>
                  <a:srgbClr val="3333FF"/>
                </a:solidFill>
                <a:latin typeface="標楷體" panose="03000509000000000000" pitchFamily="65" charset="-120"/>
                <a:ea typeface="標楷體" panose="03000509000000000000" pitchFamily="65" charset="-120"/>
              </a:rPr>
              <a:t>社會大眾對法律和司法制度的信心，對於維護法治亦是不可或缺的。</a:t>
            </a:r>
            <a:r>
              <a:rPr lang="zh-TW" altLang="zh-HK" sz="3300" kern="100" dirty="0">
                <a:solidFill>
                  <a:srgbClr val="000000"/>
                </a:solidFill>
                <a:latin typeface="標楷體" panose="03000509000000000000" pitchFamily="65" charset="-120"/>
                <a:ea typeface="標楷體" panose="03000509000000000000" pitchFamily="65" charset="-120"/>
              </a:rPr>
              <a:t>倘若市民對法治沒有信心，便有可能試圖用法律以外不正當甚或不合法的方式去解決與他人或與政府之間的糾紛，法治亦會因而受損。公眾的信任建基於</a:t>
            </a:r>
            <a:r>
              <a:rPr lang="zh-TW" altLang="zh-HK" sz="3300" u="sng" kern="100" dirty="0">
                <a:solidFill>
                  <a:srgbClr val="000000"/>
                </a:solidFill>
                <a:latin typeface="標楷體" panose="03000509000000000000" pitchFamily="65" charset="-120"/>
                <a:ea typeface="標楷體" panose="03000509000000000000" pitchFamily="65" charset="-120"/>
              </a:rPr>
              <a:t>普羅大眾對法治和法律的理解</a:t>
            </a:r>
            <a:r>
              <a:rPr lang="zh-TW" altLang="zh-HK" sz="3300" kern="100" dirty="0">
                <a:solidFill>
                  <a:srgbClr val="000000"/>
                </a:solidFill>
                <a:latin typeface="標楷體" panose="03000509000000000000" pitchFamily="65" charset="-120"/>
                <a:ea typeface="標楷體" panose="03000509000000000000" pitchFamily="65" charset="-120"/>
              </a:rPr>
              <a:t>。市民愈了解香港法律和司法制度如何運作、愈明瞭他們依法享有的權利和義務、愈知悉法律糾紛如何可以透過法庭或其他替代方式解決，便愈能加強對法律制度、司法以至法治的信心。</a:t>
            </a:r>
            <a:endParaRPr lang="zh-TW" altLang="zh-HK" sz="3300" kern="100" dirty="0">
              <a:latin typeface="標楷體" panose="03000509000000000000" pitchFamily="65" charset="-120"/>
              <a:ea typeface="標楷體" panose="03000509000000000000" pitchFamily="65" charset="-120"/>
            </a:endParaRPr>
          </a:p>
          <a:p>
            <a:pPr marL="90170" marR="26035" indent="0" algn="r">
              <a:spcBef>
                <a:spcPts val="300"/>
              </a:spcBef>
              <a:spcAft>
                <a:spcPts val="0"/>
              </a:spcAft>
              <a:buNone/>
            </a:pPr>
            <a:endParaRPr lang="en-US" altLang="zh-HK"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endParaRPr>
          </a:p>
          <a:p>
            <a:pPr marL="90170" marR="26035" indent="0" algn="r">
              <a:spcBef>
                <a:spcPts val="300"/>
              </a:spcBef>
              <a:spcAft>
                <a:spcPts val="0"/>
              </a:spcAft>
              <a:buNone/>
            </a:pPr>
            <a:r>
              <a:rPr lang="en-US" altLang="zh-HK" i="1"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https://www.hkcfa.hk/tc/documents/publications/speeches_articles/index.html</a:t>
            </a:r>
            <a:endParaRPr lang="zh-TW" altLang="zh-HK" i="1"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946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5DD6D416-E9B0-4256-A7B9-77719FCACA4E}"/>
              </a:ext>
            </a:extLst>
          </p:cNvPr>
          <p:cNvSpPr>
            <a:spLocks noGrp="1"/>
          </p:cNvSpPr>
          <p:nvPr>
            <p:ph type="body" orient="vert" idx="1"/>
          </p:nvPr>
        </p:nvSpPr>
        <p:spPr>
          <a:xfrm>
            <a:off x="810883" y="2202678"/>
            <a:ext cx="10542917" cy="3784054"/>
          </a:xfrm>
        </p:spPr>
        <p:txBody>
          <a:bodyPr vert="horz">
            <a:normAutofit/>
          </a:bodyPr>
          <a:lstStyle/>
          <a:p>
            <a:pPr marL="0" indent="0">
              <a:lnSpc>
                <a:spcPts val="4200"/>
              </a:lnSpc>
              <a:buNone/>
            </a:pPr>
            <a:r>
              <a:rPr lang="en-US" altLang="zh-TW" sz="3200" kern="100" dirty="0">
                <a:effectLst/>
                <a:latin typeface="Times New Roman" panose="02020603050405020304" pitchFamily="18" charset="0"/>
                <a:ea typeface="標楷體" panose="03000509000000000000" pitchFamily="65" charset="-120"/>
                <a:cs typeface="標楷體" panose="03000509000000000000" pitchFamily="65" charset="-120"/>
              </a:rPr>
              <a:t>        </a:t>
            </a:r>
            <a:r>
              <a:rPr lang="zh-TW" altLang="zh-HK" sz="3200" kern="100" dirty="0">
                <a:effectLst/>
                <a:latin typeface="Times New Roman" panose="02020603050405020304" pitchFamily="18" charset="0"/>
                <a:ea typeface="標楷體" panose="03000509000000000000" pitchFamily="65" charset="-120"/>
                <a:cs typeface="標楷體" panose="03000509000000000000" pitchFamily="65" charset="-120"/>
              </a:rPr>
              <a:t>終審法院首席法官張舉能在上面的演辭指出，司法獨立是法治的重要一環。</a:t>
            </a:r>
            <a:r>
              <a:rPr lang="zh-TW" altLang="zh-HK" sz="3200" kern="100" dirty="0">
                <a:solidFill>
                  <a:srgbClr val="3333FF"/>
                </a:solidFill>
                <a:effectLst/>
                <a:latin typeface="Times New Roman" panose="02020603050405020304" pitchFamily="18" charset="0"/>
                <a:ea typeface="標楷體" panose="03000509000000000000" pitchFamily="65" charset="-120"/>
                <a:cs typeface="標楷體" panose="03000509000000000000" pitchFamily="65" charset="-120"/>
              </a:rPr>
              <a:t>普羅大眾對法治和法律愈理解，就愈能加強對法律制度、司法以至法治的信心</a:t>
            </a:r>
            <a:r>
              <a:rPr lang="zh-TW" altLang="zh-HK" sz="3200" kern="100" dirty="0">
                <a:effectLst/>
                <a:latin typeface="Times New Roman" panose="02020603050405020304" pitchFamily="18" charset="0"/>
                <a:ea typeface="標楷體" panose="03000509000000000000" pitchFamily="65" charset="-120"/>
                <a:cs typeface="標楷體" panose="03000509000000000000" pitchFamily="65" charset="-120"/>
              </a:rPr>
              <a:t>。你明白</a:t>
            </a:r>
            <a:r>
              <a:rPr lang="zh-TW" altLang="zh-HK" sz="3200" kern="100" dirty="0">
                <a:solidFill>
                  <a:srgbClr val="000000"/>
                </a:solidFill>
                <a:effectLst/>
                <a:latin typeface="Times New Roman" panose="02020603050405020304" pitchFamily="18" charset="0"/>
                <a:ea typeface="標楷體" panose="03000509000000000000" pitchFamily="65" charset="-120"/>
              </a:rPr>
              <a:t>香港法律和司法制度如何運作、明瞭自己依法享有的權利和義務、知悉法律糾紛如何可以透過法庭或其他替代方式解決嗎？</a:t>
            </a:r>
            <a:endParaRPr lang="zh-TW" altLang="zh-HK" sz="3200" kern="100" dirty="0">
              <a:effectLst/>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155F208B-7B6A-4ABE-B6E8-2B48374997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5" name="Picture 184">
            <a:extLst>
              <a:ext uri="{FF2B5EF4-FFF2-40B4-BE49-F238E27FC236}">
                <a16:creationId xmlns:a16="http://schemas.microsoft.com/office/drawing/2014/main" id="{E6FB3E64-1909-4C73-9698-70601D1DD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36" y="136525"/>
            <a:ext cx="3713003" cy="1847550"/>
          </a:xfrm>
          <a:prstGeom prst="rect">
            <a:avLst/>
          </a:prstGeom>
          <a:noFill/>
          <a:ln>
            <a:noFill/>
          </a:ln>
        </p:spPr>
      </p:pic>
    </p:spTree>
    <p:extLst>
      <p:ext uri="{BB962C8B-B14F-4D97-AF65-F5344CB8AC3E}">
        <p14:creationId xmlns:p14="http://schemas.microsoft.com/office/powerpoint/2010/main" val="358083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2422358" y="365125"/>
            <a:ext cx="8390021" cy="1334466"/>
          </a:xfrm>
          <a:solidFill>
            <a:srgbClr val="3333FF"/>
          </a:solidFill>
        </p:spPr>
        <p:txBody>
          <a:bodyPr/>
          <a:lstStyle/>
          <a:p>
            <a:pPr algn="ctr"/>
            <a:r>
              <a:rPr lang="zh-TW" altLang="en-US" b="1" dirty="0">
                <a:solidFill>
                  <a:schemeClr val="bg1"/>
                </a:solidFill>
                <a:latin typeface="標楷體" panose="03000509000000000000" pitchFamily="65" charset="-120"/>
                <a:ea typeface="標楷體" panose="03000509000000000000" pitchFamily="65" charset="-120"/>
              </a:rPr>
              <a:t>法治是什麼？</a:t>
            </a:r>
            <a:endParaRPr lang="zh-HK" altLang="en-US" b="1" dirty="0">
              <a:solidFill>
                <a:schemeClr val="bg1"/>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8200" y="2126660"/>
            <a:ext cx="10515600" cy="3637646"/>
          </a:xfrm>
        </p:spPr>
        <p:txBody>
          <a:bodyPr vert="horz">
            <a:normAutofit/>
          </a:bodyPr>
          <a:lstStyle/>
          <a:p>
            <a:pPr marL="304800" indent="0">
              <a:lnSpc>
                <a:spcPct val="120000"/>
              </a:lnSpc>
              <a:spcBef>
                <a:spcPts val="600"/>
              </a:spcBef>
              <a:spcAft>
                <a:spcPts val="0"/>
              </a:spcAft>
              <a:buNone/>
            </a:pPr>
            <a:r>
              <a:rPr lang="en-US" altLang="zh-TW" sz="3200" kern="100" dirty="0">
                <a:solidFill>
                  <a:srgbClr val="000000"/>
                </a:solidFill>
                <a:latin typeface="Times New Roman" panose="02020603050405020304" pitchFamily="18" charset="0"/>
                <a:ea typeface="標楷體" panose="03000509000000000000" pitchFamily="65" charset="-120"/>
              </a:rPr>
              <a:t>        </a:t>
            </a:r>
            <a:r>
              <a:rPr lang="zh-TW" altLang="zh-HK" sz="3200" kern="100" dirty="0">
                <a:solidFill>
                  <a:srgbClr val="000000"/>
                </a:solidFill>
                <a:latin typeface="Times New Roman" panose="02020603050405020304" pitchFamily="18" charset="0"/>
                <a:ea typeface="標楷體" panose="03000509000000000000" pitchFamily="65" charset="-120"/>
              </a:rPr>
              <a:t>作為與人治相對立的概念，</a:t>
            </a:r>
            <a:r>
              <a:rPr lang="zh-TW" altLang="zh-HK" sz="3200" kern="100" dirty="0">
                <a:solidFill>
                  <a:srgbClr val="3333FF"/>
                </a:solidFill>
                <a:latin typeface="Times New Roman" panose="02020603050405020304" pitchFamily="18" charset="0"/>
                <a:ea typeface="標楷體" panose="03000509000000000000" pitchFamily="65" charset="-120"/>
              </a:rPr>
              <a:t>法治意味著法律擁有至上的權威</a:t>
            </a:r>
            <a:r>
              <a:rPr lang="zh-TW" altLang="zh-HK" sz="3200" kern="100" dirty="0">
                <a:solidFill>
                  <a:srgbClr val="000000"/>
                </a:solidFill>
                <a:latin typeface="Times New Roman" panose="02020603050405020304" pitchFamily="18" charset="0"/>
                <a:ea typeface="標楷體" panose="03000509000000000000" pitchFamily="65" charset="-120"/>
              </a:rPr>
              <a:t>，是為所有人、組織與國家機構所應遵循的。法治有各種定義和詮釋，指標眾多，並無國際認可的統一標準，</a:t>
            </a:r>
            <a:r>
              <a:rPr lang="zh-TW" altLang="zh-HK" sz="3200" kern="100" dirty="0">
                <a:solidFill>
                  <a:srgbClr val="3333FF"/>
                </a:solidFill>
                <a:latin typeface="Times New Roman" panose="02020603050405020304" pitchFamily="18" charset="0"/>
                <a:ea typeface="標楷體" panose="03000509000000000000" pitchFamily="65" charset="-120"/>
              </a:rPr>
              <a:t>不同國家與不同學者對法治的描述皆不同</a:t>
            </a:r>
            <a:r>
              <a:rPr lang="zh-TW" altLang="zh-HK" sz="3200" kern="100" dirty="0">
                <a:solidFill>
                  <a:srgbClr val="000000"/>
                </a:solidFill>
                <a:latin typeface="Times New Roman" panose="02020603050405020304" pitchFamily="18" charset="0"/>
                <a:ea typeface="標楷體" panose="03000509000000000000" pitchFamily="65" charset="-120"/>
              </a:rPr>
              <a:t>。維護法治人人有責，整個社會須遵守法律，並應積極宣揚正確的法治概念。</a:t>
            </a: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Oval 275">
            <a:extLst>
              <a:ext uri="{FF2B5EF4-FFF2-40B4-BE49-F238E27FC236}">
                <a16:creationId xmlns:a16="http://schemas.microsoft.com/office/drawing/2014/main" id="{2BB56078-2112-4764-A59F-F3AA021777C1}"/>
              </a:ext>
            </a:extLst>
          </p:cNvPr>
          <p:cNvSpPr/>
          <p:nvPr/>
        </p:nvSpPr>
        <p:spPr>
          <a:xfrm>
            <a:off x="623302" y="365125"/>
            <a:ext cx="1237581" cy="1213001"/>
          </a:xfrm>
          <a:prstGeom prst="ellipse">
            <a:avLst/>
          </a:prstGeom>
          <a:solidFill>
            <a:srgbClr val="3333FF"/>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1</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0073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612464752"/>
              </p:ext>
            </p:extLst>
          </p:nvPr>
        </p:nvGraphicFramePr>
        <p:xfrm>
          <a:off x="347932" y="813236"/>
          <a:ext cx="11496135" cy="597396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5973961">
                <a:tc>
                  <a:txBody>
                    <a:bodyPr/>
                    <a:lstStyle/>
                    <a:p>
                      <a:pPr algn="ctr">
                        <a:spcAft>
                          <a:spcPts val="600"/>
                        </a:spcAft>
                      </a:pPr>
                      <a:r>
                        <a:rPr lang="en-US" altLang="zh-HK" sz="32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b="1" u="sng" kern="100" dirty="0">
                          <a:effectLst/>
                          <a:latin typeface="Times New Roman" panose="02020603050405020304" pitchFamily="18" charset="0"/>
                          <a:ea typeface="標楷體" panose="03000509000000000000" pitchFamily="65" charset="-120"/>
                        </a:rPr>
                        <a:t>香港終審法院首席法官張舉能解釋「什麼是法治」和</a:t>
                      </a:r>
                      <a:endParaRPr lang="en-US" altLang="zh-TW" sz="3200" b="1" u="sng" kern="100" dirty="0">
                        <a:effectLst/>
                        <a:latin typeface="Times New Roman" panose="02020603050405020304" pitchFamily="18" charset="0"/>
                        <a:ea typeface="標楷體" panose="03000509000000000000" pitchFamily="65" charset="-120"/>
                      </a:endParaRPr>
                    </a:p>
                    <a:p>
                      <a:pPr algn="ctr">
                        <a:spcAft>
                          <a:spcPts val="0"/>
                        </a:spcAft>
                      </a:pPr>
                      <a:r>
                        <a:rPr lang="zh-TW" altLang="zh-HK" sz="3200" b="1" u="sng" kern="100" dirty="0">
                          <a:effectLst/>
                          <a:latin typeface="Times New Roman" panose="02020603050405020304" pitchFamily="18" charset="0"/>
                          <a:ea typeface="標楷體" panose="03000509000000000000" pitchFamily="65" charset="-120"/>
                        </a:rPr>
                        <a:t>「我們為何需要法治」</a:t>
                      </a:r>
                      <a:endParaRPr lang="zh-TW" altLang="zh-HK" sz="3200" kern="100" dirty="0">
                        <a:effectLst/>
                        <a:latin typeface="Times New Roman" panose="02020603050405020304" pitchFamily="18" charset="0"/>
                        <a:ea typeface="SimSun" panose="02010600030101010101" pitchFamily="2" charset="-122"/>
                      </a:endParaRPr>
                    </a:p>
                    <a:p>
                      <a:pPr>
                        <a:lnSpc>
                          <a:spcPct val="110000"/>
                        </a:lnSpc>
                        <a:spcAft>
                          <a:spcPts val="300"/>
                        </a:spcAft>
                      </a:pPr>
                      <a:r>
                        <a:rPr lang="zh-TW" altLang="zh-HK" sz="2600" b="1" u="sng" kern="100" dirty="0">
                          <a:effectLst/>
                          <a:latin typeface="Times New Roman" panose="02020603050405020304" pitchFamily="18" charset="0"/>
                          <a:ea typeface="標楷體" panose="03000509000000000000" pitchFamily="65" charset="-120"/>
                        </a:rPr>
                        <a:t>什麼是法治？</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3.  </a:t>
                      </a:r>
                      <a:r>
                        <a:rPr lang="zh-TW" altLang="zh-HK" sz="2600" kern="100" dirty="0">
                          <a:effectLst/>
                          <a:latin typeface="Times New Roman" panose="02020603050405020304" pitchFamily="18" charset="0"/>
                          <a:ea typeface="標楷體" panose="03000509000000000000" pitchFamily="65" charset="-120"/>
                        </a:rPr>
                        <a:t>法治是常被引用和討論的概念，但其涵義卻難以捉摸，因為對於法治的實際涵義或其可應用範圍，仍有相當大的爭論空間。</a:t>
                      </a:r>
                      <a:r>
                        <a:rPr lang="en-US" altLang="zh-HK" sz="2600" kern="100" dirty="0">
                          <a:effectLst/>
                          <a:latin typeface="Times New Roman" panose="02020603050405020304" pitchFamily="18" charset="0"/>
                          <a:ea typeface="標楷體" panose="03000509000000000000" pitchFamily="65" charset="-120"/>
                        </a:rPr>
                        <a:t>  </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4.  </a:t>
                      </a:r>
                      <a:r>
                        <a:rPr lang="zh-TW" altLang="zh-HK" sz="2600" kern="100" dirty="0">
                          <a:effectLst/>
                          <a:latin typeface="Times New Roman" panose="02020603050405020304" pitchFamily="18" charset="0"/>
                          <a:ea typeface="標楷體" panose="03000509000000000000" pitchFamily="65" charset="-120"/>
                        </a:rPr>
                        <a:t>兵咸勳爵在其影響深遠的著作《法治》中說：</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TW" sz="26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600" kern="100" dirty="0">
                          <a:effectLst/>
                          <a:latin typeface="Times New Roman" panose="02020603050405020304" pitchFamily="18" charset="0"/>
                          <a:ea typeface="標楷體" panose="03000509000000000000" pitchFamily="65" charset="-120"/>
                          <a:cs typeface="Times New Roman" panose="02020603050405020304" pitchFamily="18" charset="0"/>
                        </a:rPr>
                        <a:t>“法治的概念並非一成不變。有些國家不完全服膺，有些則名義上服膺，有名無實。即使是服膺於法治的國家，也很難在任何時候都應用法治的所有戒律。但在因為國籍、種族、膚色、宗教和財富差異而分裂的世界裏，法治是最有力的統一因素之一，也許是使我們很可能達致普及世俗宗教層次的最有力及最接近因素。法治是一個理想，一個為了實現國內以至全世界的善政與和平而仍然值得為之奮鬥的理想。”</a:t>
                      </a:r>
                      <a:endParaRPr lang="zh-TW" altLang="en-US" sz="26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pic>
        <p:nvPicPr>
          <p:cNvPr id="5" name="圖片 4">
            <a:extLst>
              <a:ext uri="{FF2B5EF4-FFF2-40B4-BE49-F238E27FC236}">
                <a16:creationId xmlns:a16="http://schemas.microsoft.com/office/drawing/2014/main" id="{DAFA0196-38A8-48AE-8F48-C5DE3E0BCE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078" y="12578"/>
            <a:ext cx="2746903" cy="1136240"/>
          </a:xfrm>
          <a:prstGeom prst="rect">
            <a:avLst/>
          </a:prstGeom>
          <a:noFill/>
        </p:spPr>
      </p:pic>
      <p:sp>
        <p:nvSpPr>
          <p:cNvPr id="2" name="文字方塊 1">
            <a:extLst>
              <a:ext uri="{FF2B5EF4-FFF2-40B4-BE49-F238E27FC236}">
                <a16:creationId xmlns:a16="http://schemas.microsoft.com/office/drawing/2014/main" id="{2E85CD00-80CA-4319-860D-8B227376FBDB}"/>
              </a:ext>
            </a:extLst>
          </p:cNvPr>
          <p:cNvSpPr txBox="1"/>
          <p:nvPr/>
        </p:nvSpPr>
        <p:spPr>
          <a:xfrm>
            <a:off x="10749232" y="137616"/>
            <a:ext cx="1094835" cy="523220"/>
          </a:xfrm>
          <a:prstGeom prst="rect">
            <a:avLst/>
          </a:prstGeom>
          <a:noFill/>
        </p:spPr>
        <p:txBody>
          <a:bodyPr wrap="square" rtlCol="0">
            <a:spAutoFit/>
          </a:bodyPr>
          <a:lstStyle/>
          <a:p>
            <a:pPr algn="r"/>
            <a:r>
              <a:rPr lang="zh-TW" altLang="zh-HK" sz="2800" kern="100" dirty="0">
                <a:effectLst/>
                <a:latin typeface="Times New Roman" panose="02020603050405020304" pitchFamily="18" charset="0"/>
                <a:ea typeface="新細明體" panose="02020500000000000000" pitchFamily="18" charset="-120"/>
                <a:cs typeface="Times New Roman" panose="02020603050405020304" pitchFamily="18" charset="0"/>
              </a:rPr>
              <a:t>附錄</a:t>
            </a:r>
            <a:endParaRPr lang="zh-HK" altLang="en-US" sz="2800" dirty="0"/>
          </a:p>
        </p:txBody>
      </p:sp>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60</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193532"/>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6857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4105054546"/>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lnSpc>
                          <a:spcPct val="110000"/>
                        </a:lnSpc>
                        <a:tabLst/>
                      </a:pPr>
                      <a:r>
                        <a:rPr lang="en-US" altLang="zh-TW" sz="2600" kern="100" dirty="0">
                          <a:effectLst/>
                          <a:latin typeface="Times New Roman" panose="02020603050405020304" pitchFamily="18" charset="0"/>
                          <a:ea typeface="標楷體" panose="03000509000000000000" pitchFamily="65" charset="-120"/>
                        </a:rPr>
                        <a:t>5.       </a:t>
                      </a:r>
                      <a:r>
                        <a:rPr lang="zh-TW" altLang="zh-HK" sz="2600" kern="100" dirty="0">
                          <a:effectLst/>
                          <a:latin typeface="Times New Roman" panose="02020603050405020304" pitchFamily="18" charset="0"/>
                          <a:ea typeface="標楷體" panose="03000509000000000000" pitchFamily="65" charset="-120"/>
                        </a:rPr>
                        <a:t>因此，我們必須緊記“法治”一詞可以包含多重不同意義，而這些意義終究取決於個別司法管轄區的不同文化、傳統、歷史和經歷等。此外，社會的法治概念或會隨時間而演變。正如廖柏嘉勳爵</a:t>
                      </a:r>
                      <a:r>
                        <a:rPr lang="en-US" altLang="zh-HK" sz="2600" kern="100" dirty="0">
                          <a:effectLst/>
                          <a:latin typeface="Times New Roman" panose="02020603050405020304" pitchFamily="18" charset="0"/>
                          <a:ea typeface="標楷體" panose="03000509000000000000" pitchFamily="65" charset="-120"/>
                        </a:rPr>
                        <a:t>2017 </a:t>
                      </a:r>
                      <a:r>
                        <a:rPr lang="zh-TW" altLang="zh-HK" sz="2600" kern="100" dirty="0">
                          <a:effectLst/>
                          <a:latin typeface="Times New Roman" panose="02020603050405020304" pitchFamily="18" charset="0"/>
                          <a:ea typeface="標楷體" panose="03000509000000000000" pitchFamily="65" charset="-120"/>
                        </a:rPr>
                        <a:t>年在香港一次演講中提到：</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zh-TW" altLang="zh-HK" sz="2600" kern="100" dirty="0">
                          <a:effectLst/>
                          <a:latin typeface="Times New Roman" panose="02020603050405020304" pitchFamily="18" charset="0"/>
                          <a:ea typeface="標楷體" panose="03000509000000000000" pitchFamily="65" charset="-120"/>
                        </a:rPr>
                        <a:t>“……在一國法治理念中如今理所當然的部分，在數百年前甚或數十年前，放諸同一國家，很可能被視為翻天覆地甚或荒謬絕倫。” </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6.	</a:t>
                      </a:r>
                      <a:r>
                        <a:rPr lang="zh-TW" altLang="zh-HK" sz="2600" kern="100" dirty="0">
                          <a:effectLst/>
                          <a:latin typeface="Times New Roman" panose="02020603050405020304" pitchFamily="18" charset="0"/>
                          <a:ea typeface="標楷體" panose="03000509000000000000" pitchFamily="65" charset="-120"/>
                        </a:rPr>
                        <a:t>再者，法治概念有“淺層”與“深層”之別。前者曾有論述如下：</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zh-TW" altLang="zh-HK" sz="2600" kern="100" dirty="0">
                          <a:effectLst/>
                          <a:latin typeface="Times New Roman" panose="02020603050405020304" pitchFamily="18" charset="0"/>
                          <a:ea typeface="標楷體" panose="03000509000000000000" pitchFamily="65" charset="-120"/>
                        </a:rPr>
                        <a:t>“顧名思義，‘法治’就是以法為治；最廣義而言，就是人們應當服從法律並受法律統治。” </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spc="-10" dirty="0">
                          <a:effectLst/>
                          <a:latin typeface="Times New Roman" panose="02020603050405020304" pitchFamily="18" charset="0"/>
                          <a:ea typeface="標楷體" panose="03000509000000000000" pitchFamily="65" charset="-120"/>
                        </a:rPr>
                        <a:t>7.	</a:t>
                      </a:r>
                      <a:r>
                        <a:rPr lang="zh-TW" altLang="zh-HK" sz="2600" kern="100" spc="-10" dirty="0">
                          <a:effectLst/>
                          <a:latin typeface="Times New Roman" panose="02020603050405020304" pitchFamily="18" charset="0"/>
                          <a:ea typeface="標楷體" panose="03000509000000000000" pitchFamily="65" charset="-120"/>
                        </a:rPr>
                        <a:t>在如此定義的法治下，國家必須受制於公開制定並由法院公開施行的法律，而對於司法管轄區內的所有個人和權力機關，法院應用法律時須一視同仁。</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8.	</a:t>
                      </a:r>
                      <a:r>
                        <a:rPr lang="zh-TW" altLang="zh-HK" sz="2600" kern="100" dirty="0">
                          <a:effectLst/>
                          <a:latin typeface="Times New Roman" panose="02020603050405020304" pitchFamily="18" charset="0"/>
                          <a:ea typeface="標楷體" panose="03000509000000000000" pitchFamily="65" charset="-120"/>
                          <a:cs typeface="Times New Roman" panose="02020603050405020304" pitchFamily="18" charset="0"/>
                        </a:rPr>
                        <a:t>或如廖柏嘉勳爵所言，在這定義下的法治社會，其法律須具備以下條件：</a:t>
                      </a:r>
                      <a:endParaRPr lang="zh-TW" altLang="en-US" sz="26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61</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20171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914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97731223"/>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          1.	</a:t>
                      </a:r>
                      <a:r>
                        <a:rPr lang="zh-TW" altLang="zh-HK" sz="2600" kern="100" dirty="0">
                          <a:effectLst/>
                          <a:latin typeface="Times New Roman" panose="02020603050405020304" pitchFamily="18" charset="0"/>
                          <a:ea typeface="標楷體" panose="03000509000000000000" pitchFamily="65" charset="-120"/>
                        </a:rPr>
                        <a:t>妥為制定；</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	2.	</a:t>
                      </a:r>
                      <a:r>
                        <a:rPr lang="zh-TW" altLang="zh-HK" sz="2600" kern="100" dirty="0">
                          <a:effectLst/>
                          <a:latin typeface="Times New Roman" panose="02020603050405020304" pitchFamily="18" charset="0"/>
                          <a:ea typeface="標楷體" panose="03000509000000000000" pitchFamily="65" charset="-120"/>
                        </a:rPr>
                        <a:t>表達清晰；</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	3.	</a:t>
                      </a:r>
                      <a:r>
                        <a:rPr lang="zh-TW" altLang="zh-HK" sz="2600" kern="100" dirty="0">
                          <a:effectLst/>
                          <a:latin typeface="Times New Roman" panose="02020603050405020304" pitchFamily="18" charset="0"/>
                          <a:ea typeface="標楷體" panose="03000509000000000000" pitchFamily="65" charset="-120"/>
                        </a:rPr>
                        <a:t>可予公眾查閱；</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	4.	</a:t>
                      </a:r>
                      <a:r>
                        <a:rPr lang="zh-TW" altLang="zh-HK" sz="2600" kern="100" dirty="0">
                          <a:effectLst/>
                          <a:latin typeface="Times New Roman" panose="02020603050405020304" pitchFamily="18" charset="0"/>
                          <a:ea typeface="標楷體" panose="03000509000000000000" pitchFamily="65" charset="-120"/>
                        </a:rPr>
                        <a:t>廣獲遵循；以及</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	5.	</a:t>
                      </a:r>
                      <a:r>
                        <a:rPr lang="zh-TW" altLang="zh-HK" sz="2600" kern="100" dirty="0">
                          <a:effectLst/>
                          <a:latin typeface="Times New Roman" panose="02020603050405020304" pitchFamily="18" charset="0"/>
                          <a:ea typeface="標楷體" panose="03000509000000000000" pitchFamily="65" charset="-120"/>
                        </a:rPr>
                        <a:t>確可執行。</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zh-TW" altLang="zh-HK" sz="2600" kern="100" dirty="0">
                          <a:effectLst/>
                          <a:latin typeface="Times New Roman" panose="02020603050405020304" pitchFamily="18" charset="0"/>
                          <a:ea typeface="標楷體" panose="03000509000000000000" pitchFamily="65" charset="-120"/>
                        </a:rPr>
                        <a:t>在此，我要指出香港法律完全符合這些要求。</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9.	</a:t>
                      </a:r>
                      <a:r>
                        <a:rPr lang="zh-TW" altLang="zh-HK" sz="2600" kern="100" dirty="0">
                          <a:effectLst/>
                          <a:latin typeface="Times New Roman" panose="02020603050405020304" pitchFamily="18" charset="0"/>
                          <a:ea typeface="標楷體" panose="03000509000000000000" pitchFamily="65" charset="-120"/>
                        </a:rPr>
                        <a:t>值得注意的是，淺層法治本身並無具體法律內容，故備受詬病。因此，兵咸勳爵力主摒棄淺層法治，並提倡採用包含保護人權的深層法治概念。</a:t>
                      </a:r>
                      <a:r>
                        <a:rPr lang="en-US" altLang="zh-HK" sz="2600" kern="100" dirty="0">
                          <a:effectLst/>
                          <a:latin typeface="Times New Roman" panose="02020603050405020304" pitchFamily="18" charset="0"/>
                          <a:ea typeface="標楷體" panose="03000509000000000000" pitchFamily="65" charset="-120"/>
                        </a:rPr>
                        <a:t>  </a:t>
                      </a:r>
                      <a:r>
                        <a:rPr lang="zh-TW" altLang="zh-HK" sz="2600" kern="100" dirty="0">
                          <a:effectLst/>
                          <a:latin typeface="Times New Roman" panose="02020603050405020304" pitchFamily="18" charset="0"/>
                          <a:ea typeface="標楷體" panose="03000509000000000000" pitchFamily="65" charset="-120"/>
                        </a:rPr>
                        <a:t>深層法治曾有論述如下：</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zh-TW" altLang="zh-HK" sz="2600" kern="100" spc="-10" dirty="0">
                          <a:effectLst/>
                          <a:latin typeface="Times New Roman" panose="02020603050405020304" pitchFamily="18" charset="0"/>
                          <a:ea typeface="標楷體" panose="03000509000000000000" pitchFamily="65" charset="-120"/>
                          <a:cs typeface="Times New Roman" panose="02020603050405020304" pitchFamily="18" charset="0"/>
                        </a:rPr>
                        <a:t>“法治可定義為一套法律制度，當中的法律眾所周知、涵義清晰，人人適用，並確立和維護在過去半個世紀成為普世人權的政治及公民自由。具體而言，任何人如被控犯罪，有權從速接受公平審訊，並假定為無罪，直至確定為有罪為止。法律制度的核心機關</a:t>
                      </a:r>
                      <a:r>
                        <a:rPr lang="en-US" altLang="zh-HK" sz="2600" kern="100" spc="-10" dirty="0">
                          <a:effectLst/>
                          <a:latin typeface="Times New Roman" panose="02020603050405020304" pitchFamily="18" charset="0"/>
                          <a:ea typeface="標楷體" panose="03000509000000000000" pitchFamily="65" charset="-120"/>
                        </a:rPr>
                        <a:t>(</a:t>
                      </a:r>
                      <a:r>
                        <a:rPr lang="zh-TW" altLang="zh-HK" sz="2600" kern="100" spc="-10" dirty="0">
                          <a:effectLst/>
                          <a:latin typeface="Times New Roman" panose="02020603050405020304" pitchFamily="18" charset="0"/>
                          <a:ea typeface="標楷體" panose="03000509000000000000" pitchFamily="65" charset="-120"/>
                          <a:cs typeface="Times New Roman" panose="02020603050405020304" pitchFamily="18" charset="0"/>
                        </a:rPr>
                        <a:t>包括法院、檢控人員及警方</a:t>
                      </a:r>
                      <a:r>
                        <a:rPr lang="en-US" altLang="zh-HK" sz="2600" kern="100" spc="-10" dirty="0">
                          <a:effectLst/>
                          <a:latin typeface="Times New Roman" panose="02020603050405020304" pitchFamily="18" charset="0"/>
                          <a:ea typeface="標楷體" panose="03000509000000000000" pitchFamily="65" charset="-120"/>
                        </a:rPr>
                        <a:t>)</a:t>
                      </a:r>
                      <a:r>
                        <a:rPr lang="zh-TW" altLang="zh-HK" sz="2600" kern="100" spc="-10" dirty="0">
                          <a:effectLst/>
                          <a:latin typeface="Times New Roman" panose="02020603050405020304" pitchFamily="18" charset="0"/>
                          <a:ea typeface="標楷體" panose="03000509000000000000" pitchFamily="65" charset="-120"/>
                          <a:cs typeface="Times New Roman" panose="02020603050405020304" pitchFamily="18" charset="0"/>
                        </a:rPr>
                        <a:t>均相</a:t>
                      </a:r>
                      <a:endParaRPr lang="zh-TW" altLang="en-US" sz="26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62</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201718"/>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363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4159950404"/>
              </p:ext>
            </p:extLst>
          </p:nvPr>
        </p:nvGraphicFramePr>
        <p:xfrm>
          <a:off x="347932" y="202804"/>
          <a:ext cx="11496135" cy="6545390"/>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zh-TW" altLang="en-US" sz="2600" b="1" dirty="0">
                          <a:solidFill>
                            <a:prstClr val="black"/>
                          </a:solidFill>
                          <a:latin typeface="標楷體" panose="03000509000000000000" pitchFamily="65" charset="-120"/>
                          <a:ea typeface="標楷體" panose="03000509000000000000" pitchFamily="65" charset="-120"/>
                        </a:rPr>
                        <a:t>接上</a:t>
                      </a:r>
                      <a:r>
                        <a:rPr kumimoji="0" lang="zh-TW" altLang="en-US" sz="2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lnSpc>
                          <a:spcPct val="110000"/>
                        </a:lnSpc>
                      </a:pPr>
                      <a:r>
                        <a:rPr lang="zh-TW" altLang="zh-HK" sz="2600" kern="100" spc="-10" dirty="0">
                          <a:effectLst/>
                          <a:latin typeface="Times New Roman" panose="02020603050405020304" pitchFamily="18" charset="0"/>
                          <a:ea typeface="標楷體" panose="03000509000000000000" pitchFamily="65" charset="-120"/>
                        </a:rPr>
                        <a:t>當公平、幹練和具效率。法官均公正獨立，不受政治影響或操縱。或許最重要的一點是，政府植根於全面的法律架構，政府官員接納法律對其行為適用，而政府也致力遵守法律。” </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spc="-10" dirty="0">
                          <a:effectLst/>
                          <a:latin typeface="Times New Roman" panose="02020603050405020304" pitchFamily="18" charset="0"/>
                          <a:ea typeface="標楷體" panose="03000509000000000000" pitchFamily="65" charset="-120"/>
                        </a:rPr>
                        <a:t>10.	</a:t>
                      </a:r>
                      <a:r>
                        <a:rPr lang="zh-TW" altLang="zh-HK" sz="2600" kern="100" spc="-10" dirty="0">
                          <a:effectLst/>
                          <a:latin typeface="Times New Roman" panose="02020603050405020304" pitchFamily="18" charset="0"/>
                          <a:ea typeface="標楷體" panose="03000509000000000000" pitchFamily="65" charset="-120"/>
                        </a:rPr>
                        <a:t>此開場發言當然不宜深究淺層和深層法治的優劣。我們反而應該緊記，在一個司法管轄區能妥善運作的某個法治層面，未必可在另一司法管轄區順利套用而沒有任何問題。事實上，關於法治應如何界定和如何在不同司法管轄區實行，暫時仍未有共識。因此，我們必須充分考慮個別司法管轄區的獨特情況及背景。</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11.	</a:t>
                      </a:r>
                      <a:r>
                        <a:rPr lang="zh-TW" altLang="zh-HK" sz="2600" kern="100" dirty="0">
                          <a:effectLst/>
                          <a:latin typeface="Times New Roman" panose="02020603050405020304" pitchFamily="18" charset="0"/>
                          <a:ea typeface="標楷體" panose="03000509000000000000" pitchFamily="65" charset="-120"/>
                        </a:rPr>
                        <a:t>在香港，基本人權在憲制上受《基本法》第三章及《香港人權法案》保障和保護。《人權法案》以《公民權利和政治權利國際公約》為依歸，這點已在《基本法》第三十九條在憲制層面確立。此外，此等權利不少均非絕對，但法院一貫予以寬鬆解釋，並嚴控對該等權利的限制。</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12.	</a:t>
                      </a:r>
                      <a:r>
                        <a:rPr lang="zh-TW" altLang="zh-HK" sz="2600" kern="100" dirty="0">
                          <a:effectLst/>
                          <a:latin typeface="Times New Roman" panose="02020603050405020304" pitchFamily="18" charset="0"/>
                          <a:ea typeface="標楷體" panose="03000509000000000000" pitchFamily="65" charset="-120"/>
                        </a:rPr>
                        <a:t>故此，不論我們採用淺層還是深層的法治概念，無庸置疑的是，香港是個法治社會。</a:t>
                      </a:r>
                      <a:endParaRPr lang="zh-TW" altLang="zh-HK" sz="26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63</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539077" y="6356350"/>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686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3386803414"/>
              </p:ext>
            </p:extLst>
          </p:nvPr>
        </p:nvGraphicFramePr>
        <p:xfrm>
          <a:off x="347932" y="202804"/>
          <a:ext cx="11496135" cy="6518671"/>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spcBef>
                          <a:spcPts val="600"/>
                        </a:spcBef>
                        <a:spcAft>
                          <a:spcPts val="300"/>
                        </a:spcAft>
                      </a:pPr>
                      <a:r>
                        <a:rPr lang="zh-TW" altLang="zh-HK" sz="2800" b="1" u="sng" kern="100" dirty="0">
                          <a:effectLst/>
                          <a:latin typeface="Times New Roman" panose="02020603050405020304" pitchFamily="18" charset="0"/>
                          <a:ea typeface="標楷體" panose="03000509000000000000" pitchFamily="65" charset="-120"/>
                        </a:rPr>
                        <a:t>我們為何需要法治？</a:t>
                      </a:r>
                      <a:endParaRPr lang="zh-TW" altLang="zh-HK" sz="28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13.	</a:t>
                      </a:r>
                      <a:r>
                        <a:rPr lang="zh-TW" altLang="zh-HK" sz="2600" kern="100" dirty="0">
                          <a:effectLst/>
                          <a:latin typeface="Times New Roman" panose="02020603050405020304" pitchFamily="18" charset="0"/>
                          <a:ea typeface="標楷體" panose="03000509000000000000" pitchFamily="65" charset="-120"/>
                        </a:rPr>
                        <a:t>我們需要法治的原因不一而足，在此只會列舉一些顯而易見的原因。</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14.	</a:t>
                      </a:r>
                      <a:r>
                        <a:rPr lang="zh-TW" altLang="zh-HK" sz="2600" kern="100" dirty="0">
                          <a:effectLst/>
                          <a:latin typeface="Times New Roman" panose="02020603050405020304" pitchFamily="18" charset="0"/>
                          <a:ea typeface="標楷體" panose="03000509000000000000" pitchFamily="65" charset="-120"/>
                        </a:rPr>
                        <a:t>首先，在全球層面，法治對所有人都有影響。根據聯合國：</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	</a:t>
                      </a:r>
                      <a:r>
                        <a:rPr lang="zh-TW" altLang="zh-HK" sz="2600" kern="100" dirty="0">
                          <a:effectLst/>
                          <a:latin typeface="Times New Roman" panose="02020603050405020304" pitchFamily="18" charset="0"/>
                          <a:ea typeface="標楷體" panose="03000509000000000000" pitchFamily="65" charset="-120"/>
                        </a:rPr>
                        <a:t>“……法治對國際和平安全與政治穩定、促進經濟和社會進步發展，以及保障人民權利及基本自由，至關重要。法治是確保人民可享用公共服務、制止腐敗、遏制濫權和訂立公民與國家之間社會契約的基礎。” </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15.	</a:t>
                      </a:r>
                      <a:r>
                        <a:rPr lang="zh-TW" altLang="zh-HK" sz="2600" kern="100" dirty="0">
                          <a:effectLst/>
                          <a:latin typeface="Times New Roman" panose="02020603050405020304" pitchFamily="18" charset="0"/>
                          <a:ea typeface="標楷體" panose="03000509000000000000" pitchFamily="65" charset="-120"/>
                        </a:rPr>
                        <a:t>世界正義工程的研究也指出，法治與全球經濟更強勁增長、社會更和平更平等、醫療成效提高及教育機會增加，息息相關。 </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16.	</a:t>
                      </a:r>
                      <a:r>
                        <a:rPr lang="zh-TW" altLang="zh-HK" sz="2600" kern="100" dirty="0">
                          <a:effectLst/>
                          <a:latin typeface="Times New Roman" panose="02020603050405020304" pitchFamily="18" charset="0"/>
                          <a:ea typeface="標楷體" panose="03000509000000000000" pitchFamily="65" charset="-120"/>
                        </a:rPr>
                        <a:t>其次，在本地層面，法治對我們也有影響。法治是公義的基石，因為法治確保人人</a:t>
                      </a:r>
                      <a:r>
                        <a:rPr lang="en-US" altLang="zh-HK" sz="2600" kern="100" dirty="0">
                          <a:effectLst/>
                          <a:latin typeface="Times New Roman" panose="02020603050405020304" pitchFamily="18" charset="0"/>
                          <a:ea typeface="標楷體" panose="03000509000000000000" pitchFamily="65" charset="-120"/>
                        </a:rPr>
                        <a:t>(</a:t>
                      </a:r>
                      <a:r>
                        <a:rPr lang="zh-TW" altLang="zh-HK" sz="2600" kern="100" dirty="0">
                          <a:effectLst/>
                          <a:latin typeface="Times New Roman" panose="02020603050405020304" pitchFamily="18" charset="0"/>
                          <a:ea typeface="標楷體" panose="03000509000000000000" pitchFamily="65" charset="-120"/>
                        </a:rPr>
                        <a:t>不論是個人或是公共機構</a:t>
                      </a:r>
                      <a:r>
                        <a:rPr lang="en-US" altLang="zh-HK" sz="2600" kern="100" dirty="0">
                          <a:effectLst/>
                          <a:latin typeface="Times New Roman" panose="02020603050405020304" pitchFamily="18" charset="0"/>
                          <a:ea typeface="標楷體" panose="03000509000000000000" pitchFamily="65" charset="-120"/>
                        </a:rPr>
                        <a:t>)</a:t>
                      </a:r>
                      <a:r>
                        <a:rPr lang="zh-TW" altLang="zh-HK" sz="2600" kern="100" dirty="0">
                          <a:effectLst/>
                          <a:latin typeface="Times New Roman" panose="02020603050405020304" pitchFamily="18" charset="0"/>
                          <a:ea typeface="標楷體" panose="03000509000000000000" pitchFamily="65" charset="-120"/>
                        </a:rPr>
                        <a:t>在法律面前平等並享有平等訴諸司法的機會。在深層法治概念下，法治也維護基本人權。</a:t>
                      </a:r>
                      <a:endParaRPr lang="zh-TW" altLang="zh-HK" sz="26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64</a:t>
            </a:fld>
            <a:endParaRPr lang="zh-HK" altLang="en-US" dirty="0">
              <a:solidFill>
                <a:prstClr val="black">
                  <a:tint val="75000"/>
                </a:prstClr>
              </a:solidFill>
              <a:latin typeface="Calibri" panose="020F0502020204030204"/>
              <a:ea typeface="新細明體" panose="02020500000000000000" pitchFamily="18" charset="-120"/>
            </a:endParaRPr>
          </a:p>
        </p:txBody>
      </p:sp>
      <p:sp>
        <p:nvSpPr>
          <p:cNvPr id="8" name="文字方塊 7">
            <a:extLst>
              <a:ext uri="{FF2B5EF4-FFF2-40B4-BE49-F238E27FC236}">
                <a16:creationId xmlns:a16="http://schemas.microsoft.com/office/drawing/2014/main" id="{7EB402A5-F97B-4B2A-AC4D-F5F2D9C991E8}"/>
              </a:ext>
            </a:extLst>
          </p:cNvPr>
          <p:cNvSpPr txBox="1"/>
          <p:nvPr/>
        </p:nvSpPr>
        <p:spPr>
          <a:xfrm>
            <a:off x="8897666" y="6022764"/>
            <a:ext cx="2169068"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未完，續下頁</a:t>
            </a:r>
            <a:endParaRPr kumimoji="0" lang="zh-HK"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540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1931023762"/>
              </p:ext>
            </p:extLst>
          </p:nvPr>
        </p:nvGraphicFramePr>
        <p:xfrm>
          <a:off x="347932" y="202804"/>
          <a:ext cx="11496135" cy="6652260"/>
        </p:xfrm>
        <a:graphic>
          <a:graphicData uri="http://schemas.openxmlformats.org/drawingml/2006/table">
            <a:tbl>
              <a:tblPr firstRow="1" firstCol="1" bandRow="1"/>
              <a:tblGrid>
                <a:gridCol w="11496135">
                  <a:extLst>
                    <a:ext uri="{9D8B030D-6E8A-4147-A177-3AD203B41FA5}">
                      <a16:colId xmlns:a16="http://schemas.microsoft.com/office/drawing/2014/main" val="966136133"/>
                    </a:ext>
                  </a:extLst>
                </a:gridCol>
              </a:tblGrid>
              <a:tr h="651867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zh-TW" altLang="en-US" sz="2800" b="1" dirty="0">
                          <a:solidFill>
                            <a:prstClr val="black"/>
                          </a:solidFill>
                          <a:latin typeface="標楷體" panose="03000509000000000000" pitchFamily="65" charset="-120"/>
                          <a:ea typeface="標楷體" panose="03000509000000000000" pitchFamily="65" charset="-120"/>
                        </a:rPr>
                        <a:t>接上</a:t>
                      </a:r>
                      <a:r>
                        <a:rPr kumimoji="0" lang="zh-TW" altLang="en-US"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頁</a:t>
                      </a:r>
                      <a:endPar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17.	</a:t>
                      </a:r>
                      <a:r>
                        <a:rPr lang="zh-TW" altLang="zh-HK" sz="2600" kern="100" dirty="0">
                          <a:effectLst/>
                          <a:latin typeface="Times New Roman" panose="02020603050405020304" pitchFamily="18" charset="0"/>
                          <a:ea typeface="標楷體" panose="03000509000000000000" pitchFamily="65" charset="-120"/>
                        </a:rPr>
                        <a:t>香港作為一個成熟的普通法司法管轄區，公法制度完備，確保政府和其他公共機構依法運作，按照相關法律規定行使公共權力。法院也要求所有法律必須公開發布，供一般市民查閱，而法院行事的大原則是法律不應具有追溯力，而且必須具有確定性。</a:t>
                      </a:r>
                      <a:endParaRPr lang="zh-TW" altLang="zh-HK" sz="2600" kern="100" dirty="0">
                        <a:effectLst/>
                        <a:latin typeface="Times New Roman" panose="02020603050405020304" pitchFamily="18" charset="0"/>
                        <a:ea typeface="SimSun" panose="02010600030101010101" pitchFamily="2" charset="-122"/>
                      </a:endParaRPr>
                    </a:p>
                    <a:p>
                      <a:pPr>
                        <a:lnSpc>
                          <a:spcPct val="110000"/>
                        </a:lnSpc>
                      </a:pPr>
                      <a:r>
                        <a:rPr lang="en-US" altLang="zh-HK" sz="2600" kern="100" dirty="0">
                          <a:effectLst/>
                          <a:latin typeface="Times New Roman" panose="02020603050405020304" pitchFamily="18" charset="0"/>
                          <a:ea typeface="標楷體" panose="03000509000000000000" pitchFamily="65" charset="-120"/>
                        </a:rPr>
                        <a:t>18.	</a:t>
                      </a:r>
                      <a:r>
                        <a:rPr lang="zh-TW" altLang="zh-HK" sz="2600" kern="100" dirty="0">
                          <a:effectLst/>
                          <a:latin typeface="Times New Roman" panose="02020603050405020304" pitchFamily="18" charset="0"/>
                          <a:ea typeface="標楷體" panose="03000509000000000000" pitchFamily="65" charset="-120"/>
                        </a:rPr>
                        <a:t>第三，法治是香港能夠成為世界主要金融中心的主要原因。我們的司法制度公正、獨立、透明，為不同人士及機構提供可靠的營商環境和公平的競爭環境。他們有信心不論遇到什麼爭議，法院制度都會以無懼、無偏、無私、無欺之精神主持正義，公平公正地解決爭議。</a:t>
                      </a:r>
                      <a:endParaRPr lang="zh-TW" altLang="zh-HK" sz="2600" kern="100" dirty="0">
                        <a:effectLst/>
                        <a:latin typeface="Times New Roman" panose="02020603050405020304" pitchFamily="18" charset="0"/>
                        <a:ea typeface="SimSun" panose="02010600030101010101" pitchFamily="2" charset="-122"/>
                      </a:endParaRPr>
                    </a:p>
                    <a:p>
                      <a:pPr marL="514350" indent="-514350">
                        <a:lnSpc>
                          <a:spcPct val="110000"/>
                        </a:lnSpc>
                        <a:buAutoNum type="arabicPeriod" startAt="19"/>
                      </a:pPr>
                      <a:r>
                        <a:rPr lang="zh-TW" altLang="zh-HK" sz="2600" kern="100" dirty="0">
                          <a:effectLst/>
                          <a:latin typeface="Times New Roman" panose="02020603050405020304" pitchFamily="18" charset="0"/>
                          <a:ea typeface="標楷體" panose="03000509000000000000" pitchFamily="65" charset="-120"/>
                        </a:rPr>
                        <a:t>簡而言之，維護法治對保障香港持續成功和繁榮，不可或缺。</a:t>
                      </a:r>
                      <a:endParaRPr lang="en-US" altLang="zh-TW" sz="2600" kern="100" dirty="0">
                        <a:effectLst/>
                        <a:latin typeface="Times New Roman" panose="02020603050405020304" pitchFamily="18" charset="0"/>
                        <a:ea typeface="標楷體" panose="03000509000000000000" pitchFamily="65" charset="-120"/>
                      </a:endParaRPr>
                    </a:p>
                    <a:p>
                      <a:pPr marL="0" indent="0">
                        <a:lnSpc>
                          <a:spcPct val="110000"/>
                        </a:lnSpc>
                        <a:buNone/>
                      </a:pPr>
                      <a:endParaRPr lang="zh-TW" altLang="zh-HK" sz="2600" kern="100" dirty="0">
                        <a:effectLst/>
                        <a:latin typeface="Times New Roman" panose="02020603050405020304" pitchFamily="18" charset="0"/>
                        <a:ea typeface="SimSun" panose="02010600030101010101" pitchFamily="2" charset="-122"/>
                      </a:endParaRPr>
                    </a:p>
                    <a:p>
                      <a:pPr algn="r"/>
                      <a:r>
                        <a:rPr lang="zh-TW" altLang="zh-HK" sz="2400" i="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資料來源：終審法院首席法官張舉能在香港</a:t>
                      </a:r>
                      <a:r>
                        <a:rPr lang="zh-TW" altLang="zh-HK" sz="2400" i="1" kern="100" dirty="0">
                          <a:effectLst/>
                          <a:latin typeface="Times New Roman" panose="02020603050405020304" pitchFamily="18" charset="0"/>
                          <a:ea typeface="標楷體" panose="03000509000000000000" pitchFamily="65" charset="-120"/>
                          <a:cs typeface="Times New Roman" panose="02020603050405020304" pitchFamily="18" charset="0"/>
                        </a:rPr>
                        <a:t>法律周三十周年“法治焦點活動：邁向可持續發展未來的變革之旅”（</a:t>
                      </a:r>
                      <a:r>
                        <a:rPr lang="en-US" altLang="zh-HK" sz="2400" i="1" kern="100" dirty="0">
                          <a:effectLst/>
                          <a:latin typeface="Times New Roman" panose="02020603050405020304" pitchFamily="18" charset="0"/>
                          <a:ea typeface="標楷體" panose="03000509000000000000" pitchFamily="65" charset="-120"/>
                        </a:rPr>
                        <a:t>2021</a:t>
                      </a:r>
                      <a:r>
                        <a:rPr lang="zh-TW" altLang="zh-HK" sz="2400" i="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400" i="1" kern="100" dirty="0">
                          <a:effectLst/>
                          <a:latin typeface="Times New Roman" panose="02020603050405020304" pitchFamily="18" charset="0"/>
                          <a:ea typeface="標楷體" panose="03000509000000000000" pitchFamily="65" charset="-120"/>
                        </a:rPr>
                        <a:t>11</a:t>
                      </a:r>
                      <a:r>
                        <a:rPr lang="zh-TW" altLang="zh-HK" sz="2400" i="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400" i="1" kern="100" dirty="0">
                          <a:effectLst/>
                          <a:latin typeface="Times New Roman" panose="02020603050405020304" pitchFamily="18" charset="0"/>
                          <a:ea typeface="標楷體" panose="03000509000000000000" pitchFamily="65" charset="-120"/>
                        </a:rPr>
                        <a:t>5</a:t>
                      </a:r>
                      <a:r>
                        <a:rPr lang="zh-TW" altLang="zh-HK" sz="2400" i="1" kern="100" dirty="0">
                          <a:effectLst/>
                          <a:latin typeface="Times New Roman" panose="02020603050405020304" pitchFamily="18" charset="0"/>
                          <a:ea typeface="標楷體" panose="03000509000000000000" pitchFamily="65" charset="-120"/>
                          <a:cs typeface="Times New Roman" panose="02020603050405020304" pitchFamily="18" charset="0"/>
                        </a:rPr>
                        <a:t>日）致辭的中文譯本（選錄）。英文演辭的全文可參看</a:t>
                      </a:r>
                      <a:r>
                        <a:rPr lang="en-US" altLang="zh-HK" sz="2400" i="1" u="sng" kern="100" dirty="0">
                          <a:solidFill>
                            <a:srgbClr val="0000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https://www.hkcfa.hk/filemanager/speech/tc/upload/2275/Rule%20of%20Law%20Signature%20Engagement%20Event%20(English%20only).pdf</a:t>
                      </a:r>
                      <a:endParaRPr lang="zh-TW" altLang="zh-HK" sz="2400" i="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319322"/>
                  </a:ext>
                </a:extLst>
              </a:tr>
            </a:tbl>
          </a:graphicData>
        </a:graphic>
      </p:graphicFrame>
      <p:sp>
        <p:nvSpPr>
          <p:cNvPr id="7" name="投影片編號版面配置區 3">
            <a:extLst>
              <a:ext uri="{FF2B5EF4-FFF2-40B4-BE49-F238E27FC236}">
                <a16:creationId xmlns:a16="http://schemas.microsoft.com/office/drawing/2014/main" id="{D933871F-490A-4304-97D5-ABDF8D8137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E6A508-BB07-4B8A-901D-15D03AC66BA5}" type="slidenum">
              <a:rPr lang="zh-HK" altLang="en-US" smtClean="0">
                <a:solidFill>
                  <a:prstClr val="black">
                    <a:tint val="75000"/>
                  </a:prstClr>
                </a:solidFill>
                <a:latin typeface="Calibri" panose="020F0502020204030204"/>
                <a:ea typeface="新細明體" panose="02020500000000000000" pitchFamily="18" charset="-120"/>
              </a:rPr>
              <a:pPr>
                <a:defRPr/>
              </a:pPr>
              <a:t>65</a:t>
            </a:fld>
            <a:endParaRPr lang="zh-HK" altLang="en-US" dirty="0">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06489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EEB2F9-57B1-4ED5-B0B6-4924691E3A81}"/>
              </a:ext>
            </a:extLst>
          </p:cNvPr>
          <p:cNvSpPr>
            <a:spLocks noGrp="1"/>
          </p:cNvSpPr>
          <p:nvPr>
            <p:ph type="title"/>
          </p:nvPr>
        </p:nvSpPr>
        <p:spPr>
          <a:solidFill>
            <a:srgbClr val="0000FF"/>
          </a:solidFill>
        </p:spPr>
        <p:txBody>
          <a:bodyPr/>
          <a:lstStyle/>
          <a:p>
            <a:pPr algn="ctr"/>
            <a:r>
              <a:rPr lang="zh-TW" altLang="en-US" b="1" dirty="0">
                <a:solidFill>
                  <a:schemeClr val="bg1"/>
                </a:solidFill>
                <a:latin typeface="標楷體" panose="03000509000000000000" pitchFamily="65" charset="-120"/>
                <a:ea typeface="標楷體" panose="03000509000000000000" pitchFamily="65" charset="-120"/>
              </a:rPr>
              <a:t>法治的基本原則</a:t>
            </a:r>
            <a:endParaRPr lang="zh-HK" altLang="en-US" b="1" dirty="0">
              <a:solidFill>
                <a:schemeClr val="bg1"/>
              </a:solidFill>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518" descr="資料1_logo">
            <a:extLst>
              <a:ext uri="{FF2B5EF4-FFF2-40B4-BE49-F238E27FC236}">
                <a16:creationId xmlns:a16="http://schemas.microsoft.com/office/drawing/2014/main" id="{6A5251A0-1E3C-4387-89BB-534265373B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16" y="82817"/>
            <a:ext cx="2682508" cy="1553478"/>
          </a:xfrm>
          <a:prstGeom prst="rect">
            <a:avLst/>
          </a:prstGeom>
          <a:noFill/>
          <a:ln>
            <a:noFill/>
          </a:ln>
        </p:spPr>
      </p:pic>
      <p:pic>
        <p:nvPicPr>
          <p:cNvPr id="8" name="圖片 7" descr="法治──英國首席大法官如是說">
            <a:extLst>
              <a:ext uri="{FF2B5EF4-FFF2-40B4-BE49-F238E27FC236}">
                <a16:creationId xmlns:a16="http://schemas.microsoft.com/office/drawing/2014/main" id="{036A4A29-41B3-478C-A173-91B4502E9689}"/>
              </a:ext>
            </a:extLst>
          </p:cNvPr>
          <p:cNvPicPr>
            <a:picLocks noChangeAspect="1"/>
          </p:cNvPicPr>
          <p:nvPr/>
        </p:nvPicPr>
        <p:blipFill rotWithShape="1">
          <a:blip r:embed="rId3">
            <a:extLst>
              <a:ext uri="{28A0092B-C50C-407E-A947-70E740481C1C}">
                <a14:useLocalDpi xmlns:a14="http://schemas.microsoft.com/office/drawing/2010/main" val="0"/>
              </a:ext>
            </a:extLst>
          </a:blip>
          <a:srcRect l="16877" r="17154"/>
          <a:stretch/>
        </p:blipFill>
        <p:spPr bwMode="auto">
          <a:xfrm>
            <a:off x="129916" y="1700930"/>
            <a:ext cx="3816442" cy="5073671"/>
          </a:xfrm>
          <a:prstGeom prst="rect">
            <a:avLst/>
          </a:prstGeom>
          <a:noFill/>
          <a:ln>
            <a:noFill/>
          </a:ln>
          <a:extLst>
            <a:ext uri="{53640926-AAD7-44D8-BBD7-CCE9431645EC}">
              <a14:shadowObscured xmlns:a14="http://schemas.microsoft.com/office/drawing/2010/main"/>
            </a:ext>
          </a:extLst>
        </p:spPr>
      </p:pic>
      <p:sp>
        <p:nvSpPr>
          <p:cNvPr id="9" name="文字方塊 8">
            <a:extLst>
              <a:ext uri="{FF2B5EF4-FFF2-40B4-BE49-F238E27FC236}">
                <a16:creationId xmlns:a16="http://schemas.microsoft.com/office/drawing/2014/main" id="{E4667DBB-569A-42F1-A53A-158F970778EB}"/>
              </a:ext>
            </a:extLst>
          </p:cNvPr>
          <p:cNvSpPr txBox="1"/>
          <p:nvPr/>
        </p:nvSpPr>
        <p:spPr>
          <a:xfrm>
            <a:off x="4215063" y="1760163"/>
            <a:ext cx="7138737" cy="4573560"/>
          </a:xfrm>
          <a:prstGeom prst="rect">
            <a:avLst/>
          </a:prstGeom>
          <a:solidFill>
            <a:schemeClr val="accent1">
              <a:lumMod val="40000"/>
              <a:lumOff val="60000"/>
            </a:schemeClr>
          </a:solidFill>
        </p:spPr>
        <p:txBody>
          <a:bodyPr wrap="square" rtlCol="0">
            <a:spAutoFit/>
          </a:bodyPr>
          <a:lstStyle/>
          <a:p>
            <a:pPr>
              <a:lnSpc>
                <a:spcPct val="120000"/>
              </a:lnSpc>
            </a:pPr>
            <a:r>
              <a:rPr lang="zh-TW" altLang="zh-HK" sz="2800" b="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兵</a:t>
            </a:r>
            <a:r>
              <a:rPr lang="zh-TW" altLang="zh-HK" sz="2800" b="1"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咸勳爵</a:t>
            </a:r>
            <a:r>
              <a:rPr lang="en-US" altLang="zh-HK" sz="2800" b="1" kern="100" spc="-20" dirty="0">
                <a:solidFill>
                  <a:srgbClr val="000000"/>
                </a:solidFill>
                <a:effectLst/>
                <a:latin typeface="Times New Roman" panose="02020603050405020304" pitchFamily="18" charset="0"/>
                <a:ea typeface="標楷體" panose="03000509000000000000" pitchFamily="65" charset="-120"/>
              </a:rPr>
              <a:t>Lord Bingham</a:t>
            </a:r>
            <a:r>
              <a:rPr lang="zh-TW"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（英國上議院前首席常任上訴法官）</a:t>
            </a:r>
            <a:r>
              <a:rPr lang="zh-CN"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提出</a:t>
            </a:r>
            <a:r>
              <a:rPr lang="zh-TW"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法治</a:t>
            </a:r>
            <a:r>
              <a:rPr lang="zh-CN"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的</a:t>
            </a:r>
            <a:r>
              <a:rPr lang="zh-TW"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以下</a:t>
            </a:r>
            <a:r>
              <a:rPr lang="zh-CN"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八大</a:t>
            </a:r>
            <a:r>
              <a:rPr lang="zh-TW" altLang="zh-HK"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kern="100" spc="-2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buFont typeface="DengXian" panose="02010600030101010101" pitchFamily="2" charset="-122"/>
              <a:buAutoNum type="arabicPeriod"/>
            </a:pPr>
            <a:r>
              <a:rPr lang="zh-TW" altLang="zh-HK" sz="2800" kern="100" spc="-10" dirty="0">
                <a:solidFill>
                  <a:srgbClr val="000000"/>
                </a:solidFill>
                <a:effectLst/>
                <a:latin typeface="Times New Roman" panose="02020603050405020304" pitchFamily="18" charset="0"/>
                <a:ea typeface="標楷體" panose="03000509000000000000" pitchFamily="65" charset="-120"/>
              </a:rPr>
              <a:t>法律必須</a:t>
            </a:r>
            <a:r>
              <a:rPr lang="zh-TW" altLang="zh-HK" sz="2800" b="1" kern="100" dirty="0">
                <a:solidFill>
                  <a:srgbClr val="000000"/>
                </a:solidFill>
                <a:effectLst/>
                <a:latin typeface="Times New Roman" panose="02020603050405020304" pitchFamily="18" charset="0"/>
                <a:ea typeface="標楷體" panose="03000509000000000000" pitchFamily="65" charset="-120"/>
              </a:rPr>
              <a:t>易於獲取</a:t>
            </a:r>
            <a:r>
              <a:rPr lang="zh-TW" altLang="zh-HK" sz="2800" kern="100" spc="-10" dirty="0">
                <a:solidFill>
                  <a:srgbClr val="000000"/>
                </a:solidFill>
                <a:effectLst/>
                <a:latin typeface="Times New Roman" panose="02020603050405020304" pitchFamily="18" charset="0"/>
                <a:ea typeface="標楷體" panose="03000509000000000000" pitchFamily="65" charset="-120"/>
              </a:rPr>
              <a:t>，盡可能</a:t>
            </a:r>
            <a:r>
              <a:rPr lang="zh-TW" altLang="zh-HK" sz="2800" b="1" kern="100" dirty="0">
                <a:solidFill>
                  <a:srgbClr val="000000"/>
                </a:solidFill>
                <a:effectLst/>
                <a:latin typeface="Times New Roman" panose="02020603050405020304" pitchFamily="18" charset="0"/>
                <a:ea typeface="標楷體" panose="03000509000000000000" pitchFamily="65" charset="-120"/>
              </a:rPr>
              <a:t>清晰和可預測</a:t>
            </a:r>
            <a:endParaRPr lang="zh-TW" altLang="zh-HK" sz="2800" kern="100" dirty="0">
              <a:effectLst/>
              <a:latin typeface="Times New Roman" panose="02020603050405020304" pitchFamily="18" charset="0"/>
              <a:ea typeface="SimSun" panose="02010600030101010101" pitchFamily="2" charset="-122"/>
            </a:endParaRPr>
          </a:p>
          <a:p>
            <a:pPr marL="342900" lvl="0" indent="-342900">
              <a:lnSpc>
                <a:spcPct val="120000"/>
              </a:lnSpc>
              <a:buFont typeface="DengXian" panose="02010600030101010101" pitchFamily="2" charset="-122"/>
              <a:buAutoNum type="arabicPeriod"/>
            </a:pPr>
            <a:r>
              <a:rPr lang="zh-TW" altLang="zh-HK" sz="2800" kern="100" dirty="0">
                <a:solidFill>
                  <a:srgbClr val="000000"/>
                </a:solidFill>
                <a:effectLst/>
                <a:latin typeface="Times New Roman" panose="02020603050405020304" pitchFamily="18" charset="0"/>
                <a:ea typeface="標楷體" panose="03000509000000000000" pitchFamily="65" charset="-120"/>
              </a:rPr>
              <a:t>法律權利和責任問題應通過</a:t>
            </a:r>
            <a:r>
              <a:rPr lang="zh-TW" altLang="zh-HK" sz="2800" b="1" kern="100" dirty="0">
                <a:solidFill>
                  <a:srgbClr val="000000"/>
                </a:solidFill>
                <a:effectLst/>
                <a:latin typeface="Times New Roman" panose="02020603050405020304" pitchFamily="18" charset="0"/>
                <a:ea typeface="標楷體" panose="03000509000000000000" pitchFamily="65" charset="-120"/>
              </a:rPr>
              <a:t>法律來解決</a:t>
            </a:r>
            <a:r>
              <a:rPr lang="zh-TW" altLang="zh-HK" sz="2800" kern="100" dirty="0">
                <a:solidFill>
                  <a:srgbClr val="000000"/>
                </a:solidFill>
                <a:effectLst/>
                <a:latin typeface="Times New Roman" panose="02020603050405020304" pitchFamily="18" charset="0"/>
                <a:ea typeface="標楷體" panose="03000509000000000000" pitchFamily="65" charset="-120"/>
              </a:rPr>
              <a:t>，而非使用酌情權</a:t>
            </a:r>
            <a:endParaRPr lang="zh-TW" altLang="zh-HK" sz="2800" kern="100" dirty="0">
              <a:effectLst/>
              <a:latin typeface="Times New Roman" panose="02020603050405020304" pitchFamily="18" charset="0"/>
              <a:ea typeface="SimSun" panose="02010600030101010101" pitchFamily="2" charset="-122"/>
            </a:endParaRPr>
          </a:p>
          <a:p>
            <a:pPr marL="342900" lvl="0" indent="-342900">
              <a:lnSpc>
                <a:spcPct val="120000"/>
              </a:lnSpc>
              <a:buFont typeface="DengXian" panose="02010600030101010101" pitchFamily="2" charset="-122"/>
              <a:buAutoNum type="arabicPeriod"/>
            </a:pPr>
            <a:r>
              <a:rPr lang="zh-TW" altLang="zh-HK" sz="2800" b="1" kern="100" dirty="0">
                <a:solidFill>
                  <a:srgbClr val="000000"/>
                </a:solidFill>
                <a:effectLst/>
                <a:latin typeface="Times New Roman" panose="02020603050405020304" pitchFamily="18" charset="0"/>
                <a:ea typeface="標楷體" panose="03000509000000000000" pitchFamily="65" charset="-120"/>
              </a:rPr>
              <a:t>法律應平等地適用於所有人</a:t>
            </a:r>
            <a:r>
              <a:rPr lang="zh-TW" altLang="zh-HK" sz="2800" kern="100" dirty="0">
                <a:solidFill>
                  <a:srgbClr val="000000"/>
                </a:solidFill>
                <a:effectLst/>
                <a:latin typeface="Times New Roman" panose="02020603050405020304" pitchFamily="18" charset="0"/>
                <a:ea typeface="標楷體" panose="03000509000000000000" pitchFamily="65" charset="-120"/>
              </a:rPr>
              <a:t>，而基於客觀差異作出的不同處理是合理的</a:t>
            </a:r>
            <a:endParaRPr lang="en-US" altLang="zh-TW" sz="2800" kern="100" dirty="0">
              <a:solidFill>
                <a:srgbClr val="000000"/>
              </a:solidFill>
              <a:effectLst/>
              <a:latin typeface="Times New Roman" panose="02020603050405020304" pitchFamily="18" charset="0"/>
              <a:ea typeface="標楷體" panose="03000509000000000000" pitchFamily="65" charset="-120"/>
            </a:endParaRPr>
          </a:p>
          <a:p>
            <a:pPr marL="0" marR="0" lvl="0" indent="304800" algn="r" defTabSz="914400" rtl="0" eaLnBrk="1" fontAlgn="auto" latinLnBrk="0" hangingPunct="1">
              <a:lnSpc>
                <a:spcPct val="100000"/>
              </a:lnSpc>
              <a:spcBef>
                <a:spcPts val="0"/>
              </a:spcBef>
              <a:spcAft>
                <a:spcPts val="0"/>
              </a:spcAft>
              <a:buClrTx/>
              <a:buSzTx/>
              <a:buFontTx/>
              <a:buNone/>
              <a:tabLst>
                <a:tab pos="266700" algn="l"/>
              </a:tabLst>
              <a:defRPr/>
            </a:pPr>
            <a:endParaRPr kumimoji="0" lang="en-US" altLang="zh-TW" sz="28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endParaRPr>
          </a:p>
          <a:p>
            <a:pPr marL="0" marR="0" lvl="0" indent="304800" algn="r" defTabSz="914400" rtl="0" eaLnBrk="1" fontAlgn="auto" latinLnBrk="0" hangingPunct="1">
              <a:lnSpc>
                <a:spcPct val="100000"/>
              </a:lnSpc>
              <a:spcBef>
                <a:spcPts val="0"/>
              </a:spcBef>
              <a:spcAft>
                <a:spcPts val="0"/>
              </a:spcAft>
              <a:buClrTx/>
              <a:buSzTx/>
              <a:buFontTx/>
              <a:buNone/>
              <a:tabLst>
                <a:tab pos="266700" algn="l"/>
              </a:tabLst>
              <a:defRPr/>
            </a:pPr>
            <a:r>
              <a:rPr kumimoji="0" lang="zh-TW" altLang="en-US" sz="2800" b="0" i="1"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（未完，續下頁）</a:t>
            </a:r>
            <a:endParaRPr kumimoji="0" lang="zh-TW" altLang="zh-HK" sz="2800" b="0" i="1"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5654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EEB2F9-57B1-4ED5-B0B6-4924691E3A81}"/>
              </a:ext>
            </a:extLst>
          </p:cNvPr>
          <p:cNvSpPr>
            <a:spLocks noGrp="1"/>
          </p:cNvSpPr>
          <p:nvPr>
            <p:ph type="title"/>
          </p:nvPr>
        </p:nvSpPr>
        <p:spPr>
          <a:solidFill>
            <a:srgbClr val="0000FF"/>
          </a:solidFill>
        </p:spPr>
        <p:txBody>
          <a:bodyPr/>
          <a:lstStyle/>
          <a:p>
            <a:pPr algn="ctr"/>
            <a:r>
              <a:rPr lang="zh-TW" altLang="en-US" b="1" dirty="0">
                <a:solidFill>
                  <a:schemeClr val="bg1"/>
                </a:solidFill>
                <a:latin typeface="標楷體" panose="03000509000000000000" pitchFamily="65" charset="-120"/>
                <a:ea typeface="標楷體" panose="03000509000000000000" pitchFamily="65" charset="-120"/>
              </a:rPr>
              <a:t>法治的基本原則</a:t>
            </a:r>
            <a:endParaRPr lang="zh-HK" altLang="en-US" b="1" dirty="0">
              <a:solidFill>
                <a:schemeClr val="bg1"/>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5A64481E-B209-4CC8-BA0C-6887546FA4D2}"/>
              </a:ext>
            </a:extLst>
          </p:cNvPr>
          <p:cNvSpPr>
            <a:spLocks noGrp="1"/>
          </p:cNvSpPr>
          <p:nvPr>
            <p:ph type="body" orient="vert" idx="1"/>
          </p:nvPr>
        </p:nvSpPr>
        <p:spPr>
          <a:xfrm>
            <a:off x="838200" y="1825625"/>
            <a:ext cx="10515600" cy="4334543"/>
          </a:xfrm>
          <a:solidFill>
            <a:schemeClr val="accent1">
              <a:lumMod val="40000"/>
              <a:lumOff val="60000"/>
            </a:schemeClr>
          </a:solidFill>
        </p:spPr>
        <p:txBody>
          <a:bodyPr vert="horz">
            <a:normAutofit fontScale="85000" lnSpcReduction="10000"/>
          </a:bodyPr>
          <a:lstStyle/>
          <a:p>
            <a:pPr marL="0" lvl="0" indent="0">
              <a:lnSpc>
                <a:spcPct val="120000"/>
              </a:lnSpc>
              <a:buNone/>
            </a:pPr>
            <a:r>
              <a:rPr lang="zh-HK" altLang="en-US" sz="3300" i="1" kern="100" dirty="0">
                <a:solidFill>
                  <a:srgbClr val="000000"/>
                </a:solidFill>
                <a:effectLst/>
                <a:latin typeface="Times New Roman" panose="02020603050405020304" pitchFamily="18" charset="0"/>
                <a:ea typeface="標楷體" panose="03000509000000000000" pitchFamily="65" charset="-120"/>
              </a:rPr>
              <a:t>（</a:t>
            </a:r>
            <a:r>
              <a:rPr lang="zh-TW" altLang="en-US" sz="3300" i="1" kern="100" dirty="0">
                <a:solidFill>
                  <a:srgbClr val="000000"/>
                </a:solidFill>
                <a:effectLst/>
                <a:latin typeface="Times New Roman" panose="02020603050405020304" pitchFamily="18" charset="0"/>
                <a:ea typeface="標楷體" panose="03000509000000000000" pitchFamily="65" charset="-120"/>
              </a:rPr>
              <a:t>接</a:t>
            </a:r>
            <a:r>
              <a:rPr lang="zh-HK" altLang="en-US" sz="3300" i="1" kern="100" dirty="0">
                <a:solidFill>
                  <a:srgbClr val="000000"/>
                </a:solidFill>
                <a:effectLst/>
                <a:latin typeface="Times New Roman" panose="02020603050405020304" pitchFamily="18" charset="0"/>
                <a:ea typeface="標楷體" panose="03000509000000000000" pitchFamily="65" charset="-120"/>
              </a:rPr>
              <a:t>上頁）</a:t>
            </a:r>
          </a:p>
          <a:p>
            <a:pPr marL="514350" lvl="0" indent="-514350">
              <a:lnSpc>
                <a:spcPct val="120000"/>
              </a:lnSpc>
              <a:buFont typeface="+mj-lt"/>
              <a:buAutoNum type="arabicPeriod" startAt="4"/>
            </a:pPr>
            <a:r>
              <a:rPr lang="zh-TW" altLang="zh-HK" sz="3300" kern="100" dirty="0">
                <a:solidFill>
                  <a:srgbClr val="000000"/>
                </a:solidFill>
                <a:effectLst/>
                <a:latin typeface="Times New Roman" panose="02020603050405020304" pitchFamily="18" charset="0"/>
                <a:ea typeface="標楷體" panose="03000509000000000000" pitchFamily="65" charset="-120"/>
              </a:rPr>
              <a:t>公職人員必須</a:t>
            </a:r>
            <a:r>
              <a:rPr lang="zh-TW" altLang="zh-HK" sz="3300" b="1" kern="100" dirty="0">
                <a:solidFill>
                  <a:srgbClr val="000000"/>
                </a:solidFill>
                <a:effectLst/>
                <a:latin typeface="Times New Roman" panose="02020603050405020304" pitchFamily="18" charset="0"/>
                <a:ea typeface="標楷體" panose="03000509000000000000" pitchFamily="65" charset="-120"/>
              </a:rPr>
              <a:t>真誠、公平、合理地行使</a:t>
            </a:r>
            <a:r>
              <a:rPr lang="zh-TW" altLang="zh-HK" sz="3300" kern="100" dirty="0">
                <a:solidFill>
                  <a:srgbClr val="000000"/>
                </a:solidFill>
                <a:effectLst/>
                <a:latin typeface="Times New Roman" panose="02020603050405020304" pitchFamily="18" charset="0"/>
                <a:ea typeface="標楷體" panose="03000509000000000000" pitchFamily="65" charset="-120"/>
              </a:rPr>
              <a:t>授予他們的</a:t>
            </a:r>
            <a:r>
              <a:rPr lang="zh-TW" altLang="zh-HK" sz="3300" b="1" kern="100" dirty="0">
                <a:solidFill>
                  <a:srgbClr val="000000"/>
                </a:solidFill>
                <a:effectLst/>
                <a:latin typeface="Times New Roman" panose="02020603050405020304" pitchFamily="18" charset="0"/>
                <a:ea typeface="標楷體" panose="03000509000000000000" pitchFamily="65" charset="-120"/>
              </a:rPr>
              <a:t>權力</a:t>
            </a:r>
            <a:r>
              <a:rPr lang="zh-TW" altLang="zh-HK" sz="3300" kern="100" dirty="0">
                <a:solidFill>
                  <a:srgbClr val="000000"/>
                </a:solidFill>
                <a:effectLst/>
                <a:latin typeface="Times New Roman" panose="02020603050405020304" pitchFamily="18" charset="0"/>
                <a:ea typeface="標楷體" panose="03000509000000000000" pitchFamily="65" charset="-120"/>
              </a:rPr>
              <a:t>，其權力須受到限制</a:t>
            </a:r>
            <a:endParaRPr lang="zh-TW" altLang="zh-HK" sz="3300" kern="100" dirty="0">
              <a:effectLst/>
              <a:latin typeface="Times New Roman" panose="02020603050405020304" pitchFamily="18" charset="0"/>
              <a:ea typeface="SimSun" panose="02010600030101010101" pitchFamily="2" charset="-122"/>
            </a:endParaRPr>
          </a:p>
          <a:p>
            <a:pPr marL="514350" lvl="0" indent="-514350">
              <a:lnSpc>
                <a:spcPct val="120000"/>
              </a:lnSpc>
              <a:buFont typeface="+mj-lt"/>
              <a:buAutoNum type="arabicPeriod" startAt="4"/>
            </a:pPr>
            <a:r>
              <a:rPr lang="zh-TW" altLang="zh-HK" sz="3300" kern="100" dirty="0">
                <a:solidFill>
                  <a:srgbClr val="000000"/>
                </a:solidFill>
                <a:effectLst/>
                <a:latin typeface="Times New Roman" panose="02020603050405020304" pitchFamily="18" charset="0"/>
                <a:ea typeface="標楷體" panose="03000509000000000000" pitchFamily="65" charset="-120"/>
              </a:rPr>
              <a:t>法律必須</a:t>
            </a:r>
            <a:r>
              <a:rPr lang="zh-TW" altLang="zh-HK" sz="3300" b="1" kern="100" dirty="0">
                <a:solidFill>
                  <a:srgbClr val="000000"/>
                </a:solidFill>
                <a:effectLst/>
                <a:latin typeface="Times New Roman" panose="02020603050405020304" pitchFamily="18" charset="0"/>
                <a:ea typeface="標楷體" panose="03000509000000000000" pitchFamily="65" charset="-120"/>
              </a:rPr>
              <a:t>充分保障基本人權</a:t>
            </a:r>
            <a:endParaRPr lang="zh-TW" altLang="zh-HK" sz="3300" kern="100" dirty="0">
              <a:effectLst/>
              <a:latin typeface="Times New Roman" panose="02020603050405020304" pitchFamily="18" charset="0"/>
              <a:ea typeface="SimSun" panose="02010600030101010101" pitchFamily="2" charset="-122"/>
            </a:endParaRPr>
          </a:p>
          <a:p>
            <a:pPr marL="514350" lvl="0" indent="-514350">
              <a:lnSpc>
                <a:spcPct val="120000"/>
              </a:lnSpc>
              <a:buFont typeface="+mj-lt"/>
              <a:buAutoNum type="arabicPeriod" startAt="4"/>
            </a:pPr>
            <a:r>
              <a:rPr lang="zh-TW" altLang="zh-HK" sz="3300" kern="100" dirty="0">
                <a:solidFill>
                  <a:srgbClr val="000000"/>
                </a:solidFill>
                <a:effectLst/>
                <a:latin typeface="Times New Roman" panose="02020603050405020304" pitchFamily="18" charset="0"/>
                <a:ea typeface="標楷體" panose="03000509000000000000" pitchFamily="65" charset="-120"/>
              </a:rPr>
              <a:t>應具備讓民事糾紛的各方</a:t>
            </a:r>
            <a:r>
              <a:rPr lang="zh-TW" altLang="zh-HK" sz="3300" b="1" kern="100" dirty="0">
                <a:solidFill>
                  <a:srgbClr val="000000"/>
                </a:solidFill>
                <a:effectLst/>
                <a:latin typeface="Times New Roman" panose="02020603050405020304" pitchFamily="18" charset="0"/>
                <a:ea typeface="標楷體" panose="03000509000000000000" pitchFamily="65" charset="-120"/>
              </a:rPr>
              <a:t>以合理成本和在合理時間</a:t>
            </a:r>
            <a:r>
              <a:rPr lang="zh-TW" altLang="zh-HK" sz="3300" kern="100" dirty="0">
                <a:solidFill>
                  <a:srgbClr val="000000"/>
                </a:solidFill>
                <a:effectLst/>
                <a:latin typeface="Times New Roman" panose="02020603050405020304" pitchFamily="18" charset="0"/>
                <a:ea typeface="標楷體" panose="03000509000000000000" pitchFamily="65" charset="-120"/>
              </a:rPr>
              <a:t>内解決糾紛</a:t>
            </a:r>
            <a:endParaRPr lang="zh-TW" altLang="zh-HK" sz="3300" kern="100" dirty="0">
              <a:effectLst/>
              <a:latin typeface="Times New Roman" panose="02020603050405020304" pitchFamily="18" charset="0"/>
              <a:ea typeface="SimSun" panose="02010600030101010101" pitchFamily="2" charset="-122"/>
            </a:endParaRPr>
          </a:p>
          <a:p>
            <a:pPr marL="514350" lvl="0" indent="-514350">
              <a:lnSpc>
                <a:spcPct val="120000"/>
              </a:lnSpc>
              <a:buFont typeface="+mj-lt"/>
              <a:buAutoNum type="arabicPeriod" startAt="4"/>
            </a:pPr>
            <a:r>
              <a:rPr lang="zh-CN" altLang="zh-HK" sz="3300" kern="100" dirty="0">
                <a:solidFill>
                  <a:srgbClr val="000000"/>
                </a:solidFill>
                <a:effectLst/>
                <a:latin typeface="Times New Roman" panose="02020603050405020304" pitchFamily="18" charset="0"/>
                <a:ea typeface="標楷體" panose="03000509000000000000" pitchFamily="65" charset="-120"/>
              </a:rPr>
              <a:t>提供的</a:t>
            </a:r>
            <a:r>
              <a:rPr lang="zh-CN" altLang="zh-HK" sz="3300" b="1" kern="100" dirty="0">
                <a:solidFill>
                  <a:srgbClr val="000000"/>
                </a:solidFill>
                <a:effectLst/>
                <a:latin typeface="Times New Roman" panose="02020603050405020304" pitchFamily="18" charset="0"/>
                <a:ea typeface="標楷體" panose="03000509000000000000" pitchFamily="65" charset="-120"/>
              </a:rPr>
              <a:t>裁決程序應公平</a:t>
            </a:r>
            <a:endParaRPr lang="zh-TW" altLang="zh-HK" sz="3300" kern="100" dirty="0">
              <a:effectLst/>
              <a:latin typeface="Times New Roman" panose="02020603050405020304" pitchFamily="18" charset="0"/>
              <a:ea typeface="SimSun" panose="02010600030101010101" pitchFamily="2" charset="-122"/>
            </a:endParaRPr>
          </a:p>
          <a:p>
            <a:pPr marL="514350" lvl="0" indent="-514350">
              <a:lnSpc>
                <a:spcPct val="120000"/>
              </a:lnSpc>
              <a:buFont typeface="+mj-lt"/>
              <a:buAutoNum type="arabicPeriod" startAt="4"/>
            </a:pPr>
            <a:r>
              <a:rPr lang="zh-CN" altLang="zh-HK" sz="3300" kern="100" dirty="0">
                <a:solidFill>
                  <a:srgbClr val="000000"/>
                </a:solidFill>
                <a:effectLst/>
                <a:latin typeface="Times New Roman" panose="02020603050405020304" pitchFamily="18" charset="0"/>
                <a:ea typeface="標楷體" panose="03000509000000000000" pitchFamily="65" charset="-120"/>
              </a:rPr>
              <a:t>遵守</a:t>
            </a:r>
            <a:r>
              <a:rPr lang="zh-CN" altLang="zh-HK" sz="3300" b="1" kern="100" dirty="0">
                <a:solidFill>
                  <a:srgbClr val="000000"/>
                </a:solidFill>
                <a:effectLst/>
                <a:latin typeface="Times New Roman" panose="02020603050405020304" pitchFamily="18" charset="0"/>
                <a:ea typeface="標楷體" panose="03000509000000000000" pitchFamily="65" charset="-120"/>
              </a:rPr>
              <a:t>國際法義務</a:t>
            </a:r>
            <a:endParaRPr lang="zh-TW" altLang="zh-HK" sz="3300" kern="100" dirty="0">
              <a:effectLst/>
              <a:latin typeface="Times New Roman" panose="02020603050405020304" pitchFamily="18" charset="0"/>
              <a:ea typeface="SimSun" panose="02010600030101010101" pitchFamily="2" charset="-122"/>
            </a:endParaRPr>
          </a:p>
          <a:p>
            <a:pPr marL="0" indent="0">
              <a:buNone/>
            </a:pPr>
            <a:endParaRPr lang="zh-HK" altLang="en-US" dirty="0"/>
          </a:p>
        </p:txBody>
      </p:sp>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518" descr="資料1_logo">
            <a:extLst>
              <a:ext uri="{FF2B5EF4-FFF2-40B4-BE49-F238E27FC236}">
                <a16:creationId xmlns:a16="http://schemas.microsoft.com/office/drawing/2014/main" id="{6A5251A0-1E3C-4387-89BB-534265373B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16" y="82817"/>
            <a:ext cx="2682508" cy="1553478"/>
          </a:xfrm>
          <a:prstGeom prst="rect">
            <a:avLst/>
          </a:prstGeom>
          <a:noFill/>
          <a:ln>
            <a:noFill/>
          </a:ln>
        </p:spPr>
      </p:pic>
    </p:spTree>
    <p:extLst>
      <p:ext uri="{BB962C8B-B14F-4D97-AF65-F5344CB8AC3E}">
        <p14:creationId xmlns:p14="http://schemas.microsoft.com/office/powerpoint/2010/main" val="9257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0FEEB2F9-57B1-4ED5-B0B6-4924691E3A81}"/>
              </a:ext>
            </a:extLst>
          </p:cNvPr>
          <p:cNvSpPr>
            <a:spLocks noGrp="1"/>
          </p:cNvSpPr>
          <p:nvPr>
            <p:ph type="title"/>
          </p:nvPr>
        </p:nvSpPr>
        <p:spPr>
          <a:xfrm>
            <a:off x="2566736" y="365126"/>
            <a:ext cx="8787063" cy="992798"/>
          </a:xfrm>
          <a:solidFill>
            <a:schemeClr val="bg1"/>
          </a:solidFill>
        </p:spPr>
        <p:txBody>
          <a:bodyPr>
            <a:normAutofit/>
          </a:bodyPr>
          <a:lstStyle/>
          <a:p>
            <a:r>
              <a:rPr lang="zh-TW" altLang="en-US" sz="3200" dirty="0">
                <a:latin typeface="標楷體" panose="03000509000000000000" pitchFamily="65" charset="-120"/>
                <a:ea typeface="標楷體" panose="03000509000000000000" pitchFamily="65" charset="-120"/>
              </a:rPr>
              <a:t>法治沒有一個明確而放諸四海皆準的定義，大家也可以參考我國的學者如何演繹法治的概念。</a:t>
            </a:r>
            <a:endParaRPr lang="zh-HK" altLang="en-US" sz="3200"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5A64481E-B209-4CC8-BA0C-6887546FA4D2}"/>
              </a:ext>
            </a:extLst>
          </p:cNvPr>
          <p:cNvSpPr>
            <a:spLocks noGrp="1"/>
          </p:cNvSpPr>
          <p:nvPr>
            <p:ph type="body" orient="vert" idx="1"/>
          </p:nvPr>
        </p:nvSpPr>
        <p:spPr>
          <a:xfrm>
            <a:off x="690282" y="1357923"/>
            <a:ext cx="11017624" cy="5363551"/>
          </a:xfrm>
          <a:solidFill>
            <a:schemeClr val="accent1">
              <a:lumMod val="40000"/>
              <a:lumOff val="60000"/>
            </a:schemeClr>
          </a:solidFill>
        </p:spPr>
        <p:txBody>
          <a:bodyPr vert="horz" anchor="ctr">
            <a:normAutofit fontScale="70000" lnSpcReduction="20000"/>
          </a:bodyPr>
          <a:lstStyle/>
          <a:p>
            <a:pPr marL="0" indent="0" algn="ctr">
              <a:lnSpc>
                <a:spcPct val="140000"/>
              </a:lnSpc>
              <a:spcBef>
                <a:spcPts val="1200"/>
              </a:spcBef>
              <a:spcAft>
                <a:spcPts val="600"/>
              </a:spcAft>
              <a:buNone/>
            </a:pPr>
            <a:r>
              <a:rPr lang="zh-TW" altLang="zh-HK" sz="3200" b="1" u="sng" kern="100" dirty="0">
                <a:effectLst/>
                <a:latin typeface="Times New Roman" panose="02020603050405020304" pitchFamily="18" charset="0"/>
                <a:ea typeface="標楷體" panose="03000509000000000000" pitchFamily="65" charset="-120"/>
              </a:rPr>
              <a:t>當代中國法治的主要原則</a:t>
            </a:r>
            <a:endParaRPr lang="zh-TW" altLang="zh-HK" sz="3200" kern="100" dirty="0">
              <a:effectLst/>
              <a:latin typeface="Times New Roman" panose="02020603050405020304" pitchFamily="18" charset="0"/>
              <a:ea typeface="SimSun" panose="02010600030101010101" pitchFamily="2" charset="-122"/>
            </a:endParaRPr>
          </a:p>
          <a:p>
            <a:pPr marL="0" indent="0">
              <a:lnSpc>
                <a:spcPct val="140000"/>
              </a:lnSpc>
              <a:buNone/>
            </a:pPr>
            <a:r>
              <a:rPr lang="zh-TW" altLang="zh-HK" sz="3200" kern="100" dirty="0">
                <a:effectLst/>
                <a:latin typeface="Times New Roman" panose="02020603050405020304" pitchFamily="18" charset="0"/>
                <a:ea typeface="標楷體" panose="03000509000000000000" pitchFamily="65" charset="-120"/>
              </a:rPr>
              <a:t>從當代中國的法治實踐出發，應該遵守的法治原則主要有以下幾個方面：</a:t>
            </a:r>
            <a:endParaRPr lang="zh-TW" altLang="zh-HK" sz="3200" kern="100" dirty="0">
              <a:effectLst/>
              <a:latin typeface="Times New Roman" panose="02020603050405020304" pitchFamily="18" charset="0"/>
              <a:ea typeface="SimSun" panose="02010600030101010101" pitchFamily="2" charset="-122"/>
            </a:endParaRPr>
          </a:p>
          <a:p>
            <a:pPr marL="514350" indent="-514350">
              <a:lnSpc>
                <a:spcPct val="140000"/>
              </a:lnSpc>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法律應具有至上性</a:t>
            </a:r>
            <a:endParaRPr lang="zh-TW" altLang="zh-HK" sz="3200" kern="100" dirty="0">
              <a:effectLst/>
              <a:latin typeface="Times New Roman" panose="02020603050405020304" pitchFamily="18" charset="0"/>
              <a:ea typeface="SimSun" panose="02010600030101010101" pitchFamily="2" charset="-122"/>
            </a:endParaRPr>
          </a:p>
          <a:p>
            <a:pPr marL="514350" indent="-514350">
              <a:lnSpc>
                <a:spcPct val="140000"/>
              </a:lnSpc>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法律應具有普遍性與一致性</a:t>
            </a:r>
            <a:endParaRPr lang="zh-TW" altLang="zh-HK" sz="3200" kern="100" dirty="0">
              <a:effectLst/>
              <a:latin typeface="Times New Roman" panose="02020603050405020304" pitchFamily="18" charset="0"/>
              <a:ea typeface="SimSun" panose="02010600030101010101" pitchFamily="2" charset="-122"/>
            </a:endParaRPr>
          </a:p>
          <a:p>
            <a:pPr marL="514350" indent="-514350">
              <a:lnSpc>
                <a:spcPct val="140000"/>
              </a:lnSpc>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法律應公開、明確和可預期</a:t>
            </a:r>
            <a:endParaRPr lang="zh-TW" altLang="zh-HK" sz="3200" kern="100" dirty="0">
              <a:effectLst/>
              <a:latin typeface="Times New Roman" panose="02020603050405020304" pitchFamily="18" charset="0"/>
              <a:ea typeface="SimSun" panose="02010600030101010101" pitchFamily="2" charset="-122"/>
            </a:endParaRPr>
          </a:p>
          <a:p>
            <a:pPr marL="514350" indent="-514350">
              <a:lnSpc>
                <a:spcPct val="140000"/>
              </a:lnSpc>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法律面前人人平等</a:t>
            </a:r>
            <a:endParaRPr lang="zh-TW" altLang="zh-HK" sz="3200" kern="100" dirty="0">
              <a:effectLst/>
              <a:latin typeface="Times New Roman" panose="02020603050405020304" pitchFamily="18" charset="0"/>
              <a:ea typeface="SimSun" panose="02010600030101010101" pitchFamily="2" charset="-122"/>
            </a:endParaRPr>
          </a:p>
          <a:p>
            <a:pPr marL="514350" indent="-514350">
              <a:lnSpc>
                <a:spcPct val="140000"/>
              </a:lnSpc>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司法機關依法獨立行使職權</a:t>
            </a:r>
            <a:endParaRPr lang="zh-TW" altLang="zh-HK" sz="3200" kern="100" dirty="0">
              <a:effectLst/>
              <a:latin typeface="Times New Roman" panose="02020603050405020304" pitchFamily="18" charset="0"/>
              <a:ea typeface="SimSun" panose="02010600030101010101" pitchFamily="2" charset="-122"/>
            </a:endParaRPr>
          </a:p>
          <a:p>
            <a:pPr marL="514350" indent="-514350">
              <a:lnSpc>
                <a:spcPct val="140000"/>
              </a:lnSpc>
              <a:buFont typeface="+mj-lt"/>
              <a:buAutoNum type="arabicPeriod"/>
            </a:pPr>
            <a:r>
              <a:rPr lang="zh-TW" altLang="zh-HK" sz="3200" kern="100" dirty="0">
                <a:solidFill>
                  <a:srgbClr val="000000"/>
                </a:solidFill>
                <a:effectLst/>
                <a:latin typeface="Times New Roman" panose="02020603050405020304" pitchFamily="18" charset="0"/>
                <a:ea typeface="標楷體" panose="03000509000000000000" pitchFamily="65" charset="-120"/>
              </a:rPr>
              <a:t>正當法律程序的遵守</a:t>
            </a:r>
            <a:endParaRPr lang="zh-TW" altLang="zh-HK" sz="3200" kern="100" dirty="0">
              <a:effectLst/>
              <a:latin typeface="Times New Roman" panose="02020603050405020304" pitchFamily="18" charset="0"/>
              <a:ea typeface="SimSun" panose="02010600030101010101" pitchFamily="2" charset="-122"/>
            </a:endParaRPr>
          </a:p>
          <a:p>
            <a:pPr marL="0" indent="0" algn="r">
              <a:lnSpc>
                <a:spcPct val="120000"/>
              </a:lnSpc>
              <a:buNone/>
            </a:pPr>
            <a:r>
              <a:rPr lang="zh-TW" altLang="zh-HK" sz="2000" i="1" kern="100" dirty="0">
                <a:effectLst/>
                <a:latin typeface="Times New Roman" panose="02020603050405020304" pitchFamily="18" charset="0"/>
                <a:ea typeface="標楷體" panose="03000509000000000000" pitchFamily="65" charset="-120"/>
              </a:rPr>
              <a:t>資料來源：《社會主義核心價值觀研究叢書</a:t>
            </a:r>
            <a:r>
              <a:rPr lang="en-US" altLang="zh-HK" sz="2000" i="1" kern="100" dirty="0">
                <a:effectLst/>
                <a:latin typeface="Times New Roman" panose="02020603050405020304" pitchFamily="18" charset="0"/>
                <a:ea typeface="標楷體" panose="03000509000000000000" pitchFamily="65" charset="-120"/>
              </a:rPr>
              <a:t>|</a:t>
            </a:r>
            <a:r>
              <a:rPr lang="zh-TW" altLang="zh-HK" sz="2000" i="1" kern="100" dirty="0">
                <a:effectLst/>
                <a:latin typeface="Times New Roman" panose="02020603050405020304" pitchFamily="18" charset="0"/>
                <a:ea typeface="標楷體" panose="03000509000000000000" pitchFamily="65" charset="-120"/>
              </a:rPr>
              <a:t>法治篇》第三章第三節</a:t>
            </a:r>
            <a:r>
              <a:rPr lang="en-US" altLang="zh-TW" sz="2000" i="1" kern="100" dirty="0">
                <a:latin typeface="Times New Roman" panose="02020603050405020304" pitchFamily="18" charset="0"/>
                <a:ea typeface="標楷體" panose="03000509000000000000" pitchFamily="65" charset="-120"/>
              </a:rPr>
              <a:t>,</a:t>
            </a:r>
            <a:r>
              <a:rPr lang="en-US" altLang="zh-TW" sz="2000" i="1" kern="100" dirty="0">
                <a:effectLst/>
                <a:latin typeface="Times New Roman" panose="02020603050405020304" pitchFamily="18" charset="0"/>
                <a:ea typeface="標楷體" panose="03000509000000000000" pitchFamily="65" charset="-120"/>
              </a:rPr>
              <a:t> </a:t>
            </a:r>
            <a:r>
              <a:rPr lang="zh-TW" altLang="zh-HK" sz="2000" i="1" kern="100" dirty="0">
                <a:effectLst/>
                <a:latin typeface="Times New Roman" panose="02020603050405020304" pitchFamily="18" charset="0"/>
                <a:ea typeface="標楷體" panose="03000509000000000000" pitchFamily="65" charset="-120"/>
              </a:rPr>
              <a:t>中國共產黨新聞網，</a:t>
            </a:r>
            <a:r>
              <a:rPr lang="en-US" altLang="zh-HK" sz="2000" i="1" kern="100" dirty="0">
                <a:effectLst/>
                <a:latin typeface="Times New Roman" panose="02020603050405020304" pitchFamily="18" charset="0"/>
                <a:ea typeface="標楷體" panose="03000509000000000000" pitchFamily="65" charset="-120"/>
              </a:rPr>
              <a:t>2015</a:t>
            </a:r>
            <a:r>
              <a:rPr lang="zh-TW" altLang="zh-HK" sz="2000" i="1" kern="100" dirty="0">
                <a:effectLst/>
                <a:latin typeface="Times New Roman" panose="02020603050405020304" pitchFamily="18" charset="0"/>
                <a:ea typeface="標楷體" panose="03000509000000000000" pitchFamily="65" charset="-120"/>
              </a:rPr>
              <a:t>年</a:t>
            </a:r>
            <a:r>
              <a:rPr lang="en-US" altLang="zh-HK" sz="2000" i="1" kern="100" dirty="0">
                <a:effectLst/>
                <a:latin typeface="Times New Roman" panose="02020603050405020304" pitchFamily="18" charset="0"/>
                <a:ea typeface="標楷體" panose="03000509000000000000" pitchFamily="65" charset="-120"/>
              </a:rPr>
              <a:t>04</a:t>
            </a:r>
            <a:r>
              <a:rPr lang="zh-TW" altLang="zh-HK" sz="2000" i="1" kern="100" dirty="0">
                <a:effectLst/>
                <a:latin typeface="Times New Roman" panose="02020603050405020304" pitchFamily="18" charset="0"/>
                <a:ea typeface="標楷體" panose="03000509000000000000" pitchFamily="65" charset="-120"/>
              </a:rPr>
              <a:t>月</a:t>
            </a:r>
            <a:r>
              <a:rPr lang="en-US" altLang="zh-HK" sz="2000" i="1" kern="100" dirty="0">
                <a:effectLst/>
                <a:latin typeface="Times New Roman" panose="02020603050405020304" pitchFamily="18" charset="0"/>
                <a:ea typeface="標楷體" panose="03000509000000000000" pitchFamily="65" charset="-120"/>
              </a:rPr>
              <a:t>01</a:t>
            </a:r>
            <a:r>
              <a:rPr lang="zh-TW" altLang="zh-HK" sz="2000" i="1" kern="100" dirty="0">
                <a:effectLst/>
                <a:latin typeface="Times New Roman" panose="02020603050405020304" pitchFamily="18" charset="0"/>
                <a:ea typeface="標楷體" panose="03000509000000000000" pitchFamily="65" charset="-120"/>
              </a:rPr>
              <a:t>日，</a:t>
            </a:r>
            <a:endParaRPr lang="en-US" altLang="zh-TW" sz="2000" i="1" kern="100" dirty="0">
              <a:effectLst/>
              <a:latin typeface="Times New Roman" panose="02020603050405020304" pitchFamily="18" charset="0"/>
              <a:ea typeface="標楷體" panose="03000509000000000000" pitchFamily="65" charset="-120"/>
            </a:endParaRPr>
          </a:p>
          <a:p>
            <a:pPr marL="0" indent="0" algn="r">
              <a:buNone/>
            </a:pPr>
            <a:r>
              <a:rPr lang="en-US" altLang="zh-HK" sz="2000" i="1" u="sng" kern="100" dirty="0">
                <a:solidFill>
                  <a:srgbClr val="0000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http://theory.people.com.cn/n/2015/0401/c395162-26784225.html</a:t>
            </a:r>
            <a:endParaRPr lang="zh-HK" altLang="en-US" sz="2000" i="1" dirty="0"/>
          </a:p>
        </p:txBody>
      </p:sp>
      <p:sp>
        <p:nvSpPr>
          <p:cNvPr id="2" name="投影片編號版面配置區 1">
            <a:extLst>
              <a:ext uri="{FF2B5EF4-FFF2-40B4-BE49-F238E27FC236}">
                <a16:creationId xmlns:a16="http://schemas.microsoft.com/office/drawing/2014/main" id="{9D53C86B-C8CB-434E-AD7D-5A23732F9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Picture 755" descr="資料2_logo">
            <a:extLst>
              <a:ext uri="{FF2B5EF4-FFF2-40B4-BE49-F238E27FC236}">
                <a16:creationId xmlns:a16="http://schemas.microsoft.com/office/drawing/2014/main" id="{50EC20D5-38FA-4812-B4C8-2685FF40C4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36" y="37741"/>
            <a:ext cx="2169776" cy="1320182"/>
          </a:xfrm>
          <a:prstGeom prst="rect">
            <a:avLst/>
          </a:prstGeom>
          <a:noFill/>
          <a:ln>
            <a:noFill/>
          </a:ln>
        </p:spPr>
      </p:pic>
    </p:spTree>
    <p:extLst>
      <p:ext uri="{BB962C8B-B14F-4D97-AF65-F5344CB8AC3E}">
        <p14:creationId xmlns:p14="http://schemas.microsoft.com/office/powerpoint/2010/main" val="20382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7535</Words>
  <Application>Microsoft Office PowerPoint</Application>
  <PresentationFormat>寬螢幕</PresentationFormat>
  <Paragraphs>397</Paragraphs>
  <Slides>67</Slides>
  <Notes>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67</vt:i4>
      </vt:variant>
    </vt:vector>
  </HeadingPairs>
  <TitlesOfParts>
    <vt:vector size="76" baseType="lpstr">
      <vt:lpstr>DengXian</vt:lpstr>
      <vt:lpstr>標楷體</vt:lpstr>
      <vt:lpstr>Arial</vt:lpstr>
      <vt:lpstr>Calibri</vt:lpstr>
      <vt:lpstr>Calibri Light</vt:lpstr>
      <vt:lpstr>Times New Roman</vt:lpstr>
      <vt:lpstr>Wingdings</vt:lpstr>
      <vt:lpstr>Office 佈景主題</vt:lpstr>
      <vt:lpstr>1_Office 佈景主題</vt:lpstr>
      <vt:lpstr>香港法治的基石從沒有改動過</vt:lpstr>
      <vt:lpstr>香港法治的基石從沒有改動過</vt:lpstr>
      <vt:lpstr>PowerPoint 簡報</vt:lpstr>
      <vt:lpstr>PowerPoint 簡報</vt:lpstr>
      <vt:lpstr>       法治是什麼？ </vt:lpstr>
      <vt:lpstr>法治是什麼？</vt:lpstr>
      <vt:lpstr>法治的基本原則</vt:lpstr>
      <vt:lpstr>法治的基本原則</vt:lpstr>
      <vt:lpstr>法治沒有一個明確而放諸四海皆準的定義，大家也可以參考我國的學者如何演繹法治的概念。</vt:lpstr>
      <vt:lpstr> 1 法治是什麼？</vt:lpstr>
      <vt:lpstr>PowerPoint 簡報</vt:lpstr>
      <vt:lpstr>PowerPoint 簡報</vt:lpstr>
      <vt:lpstr> 1 法治是什麼？</vt:lpstr>
      <vt:lpstr>       維繫香港法治的制度有改動過麼？ </vt:lpstr>
      <vt:lpstr>PowerPoint 簡報</vt:lpstr>
      <vt:lpstr>2.1 《基本法》如何在體制上           保障香港的法治</vt:lpstr>
      <vt:lpstr>PowerPoint 簡報</vt:lpstr>
      <vt:lpstr>PowerPoint 簡報</vt:lpstr>
      <vt:lpstr>PowerPoint 簡報</vt:lpstr>
      <vt:lpstr>PowerPoint 簡報</vt:lpstr>
      <vt:lpstr>PowerPoint 簡報</vt:lpstr>
      <vt:lpstr>PowerPoint 簡報</vt:lpstr>
      <vt:lpstr>PowerPoint 簡報</vt:lpstr>
      <vt:lpstr>1.2 三個重點 </vt:lpstr>
      <vt:lpstr>PowerPoint 簡報</vt:lpstr>
      <vt:lpstr>PowerPoint 簡報</vt:lpstr>
      <vt:lpstr>PowerPoint 簡報</vt:lpstr>
      <vt:lpstr>PowerPoint 簡報</vt:lpstr>
      <vt:lpstr>PowerPoint 簡報</vt:lpstr>
      <vt:lpstr>PowerPoint 簡報</vt:lpstr>
      <vt:lpstr> 訂立了《香港國安法》，有影響        香港的法治嗎？ </vt:lpstr>
      <vt:lpstr>PowerPoint 簡報</vt:lpstr>
      <vt:lpstr>PowerPoint 簡報</vt:lpstr>
      <vt:lpstr>PowerPoint 簡報</vt:lpstr>
      <vt:lpstr>PowerPoint 簡報</vt:lpstr>
      <vt:lpstr>3.1  《香港國安法》無損香港的營商環境</vt:lpstr>
      <vt:lpstr>PowerPoint 簡報</vt:lpstr>
      <vt:lpstr>PowerPoint 簡報</vt:lpstr>
      <vt:lpstr>PowerPoint 簡報</vt:lpstr>
      <vt:lpstr>PowerPoint 簡報</vt:lpstr>
      <vt:lpstr>PowerPoint 簡報</vt:lpstr>
      <vt:lpstr>3.2  《香港國安法》無損香港的司法獨立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3.3  國際比較研究承認香港法治屬高水平</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單元四：香港法治的基石從沒有改動過</dc:title>
  <dc:creator>CH Lee</dc:creator>
  <cp:lastModifiedBy>Simon Lee</cp:lastModifiedBy>
  <cp:revision>46</cp:revision>
  <dcterms:created xsi:type="dcterms:W3CDTF">2022-02-08T09:45:17Z</dcterms:created>
  <dcterms:modified xsi:type="dcterms:W3CDTF">2022-05-26T09:03:44Z</dcterms:modified>
</cp:coreProperties>
</file>